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1" r:id="rId5"/>
    <p:sldMasterId id="2147483654" r:id="rId6"/>
  </p:sldMasterIdLst>
  <p:notesMasterIdLst>
    <p:notesMasterId r:id="rId29"/>
  </p:notesMasterIdLst>
  <p:handoutMasterIdLst>
    <p:handoutMasterId r:id="rId30"/>
  </p:handoutMasterIdLst>
  <p:sldIdLst>
    <p:sldId id="338" r:id="rId7"/>
    <p:sldId id="494" r:id="rId8"/>
    <p:sldId id="537" r:id="rId9"/>
    <p:sldId id="539" r:id="rId10"/>
    <p:sldId id="540" r:id="rId11"/>
    <p:sldId id="566" r:id="rId12"/>
    <p:sldId id="567" r:id="rId13"/>
    <p:sldId id="568" r:id="rId14"/>
    <p:sldId id="569" r:id="rId15"/>
    <p:sldId id="546" r:id="rId16"/>
    <p:sldId id="547" r:id="rId17"/>
    <p:sldId id="548" r:id="rId18"/>
    <p:sldId id="549" r:id="rId19"/>
    <p:sldId id="550" r:id="rId20"/>
    <p:sldId id="552" r:id="rId21"/>
    <p:sldId id="553" r:id="rId22"/>
    <p:sldId id="554" r:id="rId23"/>
    <p:sldId id="570" r:id="rId24"/>
    <p:sldId id="571" r:id="rId25"/>
    <p:sldId id="572" r:id="rId26"/>
    <p:sldId id="560" r:id="rId27"/>
    <p:sldId id="555" r:id="rId28"/>
  </p:sldIdLst>
  <p:sldSz cx="9144000" cy="6858000" type="screen4x3"/>
  <p:notesSz cx="9939338" cy="6807200"/>
  <p:custDataLst>
    <p:tags r:id="rId31"/>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614">
          <p15:clr>
            <a:srgbClr val="A4A3A4"/>
          </p15:clr>
        </p15:guide>
        <p15:guide id="2" pos="2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D0D8E8"/>
    <a:srgbClr val="CAD9EC"/>
    <a:srgbClr val="E7CFCF"/>
    <a:srgbClr val="F7FCE0"/>
    <a:srgbClr val="E9F7A3"/>
    <a:srgbClr val="93176C"/>
    <a:srgbClr val="FFCF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EA4C3-EFF0-4000-A33D-36191E39124D}" v="1" dt="2022-09-10T11:30:43.081"/>
    <p1510:client id="{951524C3-7C79-4AF5-BD05-8CE2CC4A3BBD}" v="3" dt="2022-09-05T18:00:14.598"/>
    <p1510:client id="{BD9C6AEF-442B-4127-9DE2-403FE7F66208}" v="4" dt="2022-09-16T16:01:55.4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45" autoAdjust="0"/>
    <p:restoredTop sz="95250" autoAdjust="0"/>
  </p:normalViewPr>
  <p:slideViewPr>
    <p:cSldViewPr snapToObjects="1" showGuides="1">
      <p:cViewPr varScale="1">
        <p:scale>
          <a:sx n="114" d="100"/>
          <a:sy n="114" d="100"/>
        </p:scale>
        <p:origin x="1296" y="114"/>
      </p:cViewPr>
      <p:guideLst>
        <p:guide orient="horz" pos="2614"/>
        <p:guide pos="220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skar Malviya-eDUS000254" userId="S::edus000254_learning.educlaas.com#ext#@lh.onmicrosoft.com::139cf510-308b-4acd-963a-f69d34806330" providerId="AD" clId="Web-{371EA4C3-EFF0-4000-A33D-36191E39124D}"/>
    <pc:docChg chg="modSld">
      <pc:chgData name="Sanskar Malviya-eDUS000254" userId="S::edus000254_learning.educlaas.com#ext#@lh.onmicrosoft.com::139cf510-308b-4acd-963a-f69d34806330" providerId="AD" clId="Web-{371EA4C3-EFF0-4000-A33D-36191E39124D}" dt="2022-09-10T11:30:43.081" v="0" actId="1076"/>
      <pc:docMkLst>
        <pc:docMk/>
      </pc:docMkLst>
      <pc:sldChg chg="modSp">
        <pc:chgData name="Sanskar Malviya-eDUS000254" userId="S::edus000254_learning.educlaas.com#ext#@lh.onmicrosoft.com::139cf510-308b-4acd-963a-f69d34806330" providerId="AD" clId="Web-{371EA4C3-EFF0-4000-A33D-36191E39124D}" dt="2022-09-10T11:30:43.081" v="0" actId="1076"/>
        <pc:sldMkLst>
          <pc:docMk/>
          <pc:sldMk cId="0" sldId="338"/>
        </pc:sldMkLst>
        <pc:spChg chg="mod">
          <ac:chgData name="Sanskar Malviya-eDUS000254" userId="S::edus000254_learning.educlaas.com#ext#@lh.onmicrosoft.com::139cf510-308b-4acd-963a-f69d34806330" providerId="AD" clId="Web-{371EA4C3-EFF0-4000-A33D-36191E39124D}" dt="2022-09-10T11:30:43.081" v="0" actId="1076"/>
          <ac:spMkLst>
            <pc:docMk/>
            <pc:sldMk cId="0" sldId="338"/>
            <ac:spMk id="15362" creationId="{D0F0A00E-823B-4851-B915-47C782B33BD2}"/>
          </ac:spMkLst>
        </pc:spChg>
      </pc:sldChg>
    </pc:docChg>
  </pc:docChgLst>
  <pc:docChgLst>
    <pc:chgData name="Rudransh Panchal-eDUS000249" userId="S::edus000249_learning.educlaas.com#ext#@lh.onmicrosoft.com::3dcdc64a-817b-4fa7-af53-09b5a8e2ac43" providerId="AD" clId="Web-{951524C3-7C79-4AF5-BD05-8CE2CC4A3BBD}"/>
    <pc:docChg chg="modSld">
      <pc:chgData name="Rudransh Panchal-eDUS000249" userId="S::edus000249_learning.educlaas.com#ext#@lh.onmicrosoft.com::3dcdc64a-817b-4fa7-af53-09b5a8e2ac43" providerId="AD" clId="Web-{951524C3-7C79-4AF5-BD05-8CE2CC4A3BBD}" dt="2022-09-05T18:00:14.598" v="2" actId="1076"/>
      <pc:docMkLst>
        <pc:docMk/>
      </pc:docMkLst>
      <pc:sldChg chg="modSp">
        <pc:chgData name="Rudransh Panchal-eDUS000249" userId="S::edus000249_learning.educlaas.com#ext#@lh.onmicrosoft.com::3dcdc64a-817b-4fa7-af53-09b5a8e2ac43" providerId="AD" clId="Web-{951524C3-7C79-4AF5-BD05-8CE2CC4A3BBD}" dt="2022-09-05T18:00:14.598" v="2" actId="1076"/>
        <pc:sldMkLst>
          <pc:docMk/>
          <pc:sldMk cId="0" sldId="338"/>
        </pc:sldMkLst>
        <pc:spChg chg="mod">
          <ac:chgData name="Rudransh Panchal-eDUS000249" userId="S::edus000249_learning.educlaas.com#ext#@lh.onmicrosoft.com::3dcdc64a-817b-4fa7-af53-09b5a8e2ac43" providerId="AD" clId="Web-{951524C3-7C79-4AF5-BD05-8CE2CC4A3BBD}" dt="2022-09-05T18:00:14.598" v="2" actId="1076"/>
          <ac:spMkLst>
            <pc:docMk/>
            <pc:sldMk cId="0" sldId="338"/>
            <ac:spMk id="15362" creationId="{D0F0A00E-823B-4851-B915-47C782B33BD2}"/>
          </ac:spMkLst>
        </pc:spChg>
      </pc:sldChg>
    </pc:docChg>
  </pc:docChgLst>
  <pc:docChgLst>
    <pc:chgData name="Ayush Sahu-bdse1121-007" userId="S::bdse1121-007_learning.educlaas.com#ext#@lh.onmicrosoft.com::6a7af307-8b48-44f2-9b88-8335617c7eae" providerId="AD" clId="Web-{BD9C6AEF-442B-4127-9DE2-403FE7F66208}"/>
    <pc:docChg chg="modSld">
      <pc:chgData name="Ayush Sahu-bdse1121-007" userId="S::bdse1121-007_learning.educlaas.com#ext#@lh.onmicrosoft.com::6a7af307-8b48-44f2-9b88-8335617c7eae" providerId="AD" clId="Web-{BD9C6AEF-442B-4127-9DE2-403FE7F66208}" dt="2022-09-16T16:01:55.450" v="3" actId="20577"/>
      <pc:docMkLst>
        <pc:docMk/>
      </pc:docMkLst>
      <pc:sldChg chg="modSp">
        <pc:chgData name="Ayush Sahu-bdse1121-007" userId="S::bdse1121-007_learning.educlaas.com#ext#@lh.onmicrosoft.com::6a7af307-8b48-44f2-9b88-8335617c7eae" providerId="AD" clId="Web-{BD9C6AEF-442B-4127-9DE2-403FE7F66208}" dt="2022-09-16T16:01:55.450" v="3" actId="20577"/>
        <pc:sldMkLst>
          <pc:docMk/>
          <pc:sldMk cId="0" sldId="338"/>
        </pc:sldMkLst>
        <pc:spChg chg="mod">
          <ac:chgData name="Ayush Sahu-bdse1121-007" userId="S::bdse1121-007_learning.educlaas.com#ext#@lh.onmicrosoft.com::6a7af307-8b48-44f2-9b88-8335617c7eae" providerId="AD" clId="Web-{BD9C6AEF-442B-4127-9DE2-403FE7F66208}" dt="2022-09-16T16:01:55.450" v="3" actId="20577"/>
          <ac:spMkLst>
            <pc:docMk/>
            <pc:sldMk cId="0" sldId="338"/>
            <ac:spMk id="7" creationId="{3AAE6609-8189-419A-853E-0A3E5EB230F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604F-02DC-482D-AFEE-5BDBA002C04A}"/>
              </a:ext>
            </a:extLst>
          </p:cNvPr>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3" name="Date Placeholder 2">
            <a:extLst>
              <a:ext uri="{FF2B5EF4-FFF2-40B4-BE49-F238E27FC236}">
                <a16:creationId xmlns:a16="http://schemas.microsoft.com/office/drawing/2014/main" id="{A8AD8BAF-504F-489F-B142-D79120DD46B9}"/>
              </a:ext>
            </a:extLst>
          </p:cNvPr>
          <p:cNvSpPr>
            <a:spLocks noGrp="1"/>
          </p:cNvSpPr>
          <p:nvPr>
            <p:ph type="dt" sz="quarter" idx="1"/>
          </p:nvPr>
        </p:nvSpPr>
        <p:spPr>
          <a:xfrm>
            <a:off x="5630863" y="0"/>
            <a:ext cx="4306887" cy="341313"/>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pitchFamily="1" charset="-128"/>
              </a:defRPr>
            </a:lvl1pPr>
          </a:lstStyle>
          <a:p>
            <a:pPr>
              <a:defRPr/>
            </a:pPr>
            <a:fld id="{7D0E23B5-E032-41A0-A9E8-F318D9478D12}" type="datetimeFigureOut">
              <a:rPr lang="en-US" altLang="en-US"/>
              <a:pPr>
                <a:defRPr/>
              </a:pPr>
              <a:t>16-Nov-22</a:t>
            </a:fld>
            <a:endParaRPr lang="en-US" altLang="en-US"/>
          </a:p>
        </p:txBody>
      </p:sp>
      <p:sp>
        <p:nvSpPr>
          <p:cNvPr id="4" name="Footer Placeholder 3">
            <a:extLst>
              <a:ext uri="{FF2B5EF4-FFF2-40B4-BE49-F238E27FC236}">
                <a16:creationId xmlns:a16="http://schemas.microsoft.com/office/drawing/2014/main" id="{9ABF372D-7742-458B-887F-126A48255DAC}"/>
              </a:ext>
            </a:extLst>
          </p:cNvPr>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9BEC907A-1B62-49FB-962A-1ADE5F31CE0D}"/>
              </a:ext>
            </a:extLst>
          </p:cNvPr>
          <p:cNvSpPr>
            <a:spLocks noGrp="1"/>
          </p:cNvSpPr>
          <p:nvPr>
            <p:ph type="sldNum" sz="quarter" idx="3"/>
          </p:nvPr>
        </p:nvSpPr>
        <p:spPr>
          <a:xfrm>
            <a:off x="5630863" y="6465888"/>
            <a:ext cx="4306887" cy="341312"/>
          </a:xfrm>
          <a:prstGeom prst="rect">
            <a:avLst/>
          </a:prstGeom>
        </p:spPr>
        <p:txBody>
          <a:bodyPr vert="horz" wrap="square" lIns="91440" tIns="45720" rIns="91440" bIns="45720" numCol="1" anchor="b" anchorCtr="0" compatLnSpc="1">
            <a:prstTxWarp prst="textNoShape">
              <a:avLst/>
            </a:prstTxWarp>
          </a:bodyPr>
          <a:lstStyle>
            <a:lvl1pPr algn="r">
              <a:defRPr sz="1200">
                <a:ea typeface="ヒラギノ角ゴ Pro W3" pitchFamily="2" charset="-128"/>
              </a:defRPr>
            </a:lvl1pPr>
          </a:lstStyle>
          <a:p>
            <a:pPr>
              <a:defRPr/>
            </a:pPr>
            <a:fld id="{4B13ACCF-08E0-430C-9A9D-1845EB7725C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C99510-02CE-4AD1-A9E9-7C68FAA6CC4B}"/>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3" name="Date Placeholder 2">
            <a:extLst>
              <a:ext uri="{FF2B5EF4-FFF2-40B4-BE49-F238E27FC236}">
                <a16:creationId xmlns:a16="http://schemas.microsoft.com/office/drawing/2014/main" id="{3BD59BC2-A268-4048-892D-C2165FB61C36}"/>
              </a:ext>
            </a:extLst>
          </p:cNvPr>
          <p:cNvSpPr>
            <a:spLocks noGrp="1"/>
          </p:cNvSpPr>
          <p:nvPr>
            <p:ph type="dt" idx="1"/>
          </p:nvPr>
        </p:nvSpPr>
        <p:spPr>
          <a:xfrm>
            <a:off x="5630863" y="0"/>
            <a:ext cx="4306887"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ヒラギノ角ゴ Pro W3" pitchFamily="1" charset="-128"/>
              </a:defRPr>
            </a:lvl1pPr>
          </a:lstStyle>
          <a:p>
            <a:pPr>
              <a:defRPr/>
            </a:pPr>
            <a:fld id="{D2EE04E8-31F4-42C2-B95E-BFDAFD2674DA}" type="datetimeFigureOut">
              <a:rPr lang="en-US" altLang="en-US"/>
              <a:pPr>
                <a:defRPr/>
              </a:pPr>
              <a:t>16-Nov-22</a:t>
            </a:fld>
            <a:endParaRPr lang="en-US" altLang="en-US"/>
          </a:p>
        </p:txBody>
      </p:sp>
      <p:sp>
        <p:nvSpPr>
          <p:cNvPr id="4" name="Slide Image Placeholder 3">
            <a:extLst>
              <a:ext uri="{FF2B5EF4-FFF2-40B4-BE49-F238E27FC236}">
                <a16:creationId xmlns:a16="http://schemas.microsoft.com/office/drawing/2014/main" id="{D456ECF8-1E2B-455B-9DC0-85BB74547141}"/>
              </a:ext>
            </a:extLst>
          </p:cNvPr>
          <p:cNvSpPr>
            <a:spLocks noGrp="1" noRot="1" noChangeAspect="1"/>
          </p:cNvSpPr>
          <p:nvPr>
            <p:ph type="sldImg" idx="2"/>
          </p:nvPr>
        </p:nvSpPr>
        <p:spPr>
          <a:xfrm>
            <a:off x="3268663" y="511175"/>
            <a:ext cx="3402012" cy="2551113"/>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a:extLst>
              <a:ext uri="{FF2B5EF4-FFF2-40B4-BE49-F238E27FC236}">
                <a16:creationId xmlns:a16="http://schemas.microsoft.com/office/drawing/2014/main" id="{7089C99F-EA2B-4EE6-B715-31A1319F021A}"/>
              </a:ext>
            </a:extLst>
          </p:cNvPr>
          <p:cNvSpPr>
            <a:spLocks noGrp="1"/>
          </p:cNvSpPr>
          <p:nvPr>
            <p:ph type="body" sz="quarter" idx="3"/>
          </p:nvPr>
        </p:nvSpPr>
        <p:spPr>
          <a:xfrm>
            <a:off x="993775" y="3232150"/>
            <a:ext cx="7951788" cy="3063875"/>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a16="http://schemas.microsoft.com/office/drawing/2014/main" id="{13C3C1ED-1BF8-4E8B-B031-126FB30D8B9A}"/>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7" name="Slide Number Placeholder 6">
            <a:extLst>
              <a:ext uri="{FF2B5EF4-FFF2-40B4-BE49-F238E27FC236}">
                <a16:creationId xmlns:a16="http://schemas.microsoft.com/office/drawing/2014/main" id="{18951131-2388-4048-9ABA-5F914F9F9AC2}"/>
              </a:ext>
            </a:extLst>
          </p:cNvPr>
          <p:cNvSpPr>
            <a:spLocks noGrp="1"/>
          </p:cNvSpPr>
          <p:nvPr>
            <p:ph type="sldNum" sz="quarter" idx="5"/>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ヒラギノ角ゴ Pro W3" pitchFamily="2" charset="-128"/>
              </a:defRPr>
            </a:lvl1pPr>
          </a:lstStyle>
          <a:p>
            <a:pPr>
              <a:defRPr/>
            </a:pPr>
            <a:fld id="{BAAEEC78-BEC1-4E73-AE9E-66766B2988D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179513" y="404664"/>
            <a:ext cx="5820767"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61278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753746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5328-E967-D300-201A-64357C438E9F}"/>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64301F-128E-A42C-350A-E2C74438C45A}"/>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478920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titled-4.jpg">
            <a:extLst>
              <a:ext uri="{FF2B5EF4-FFF2-40B4-BE49-F238E27FC236}">
                <a16:creationId xmlns:a16="http://schemas.microsoft.com/office/drawing/2014/main" id="{CC49FBEB-E28E-467F-B589-B691FC552E9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28600"/>
            <a:ext cx="88947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a16="http://schemas.microsoft.com/office/drawing/2014/main" id="{F914CA09-5CA4-434F-9526-F5E0FC74C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89738" y="252413"/>
            <a:ext cx="20812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5" descr="Untitled-4.jpg">
            <a:extLst>
              <a:ext uri="{FF2B5EF4-FFF2-40B4-BE49-F238E27FC236}">
                <a16:creationId xmlns:a16="http://schemas.microsoft.com/office/drawing/2014/main" id="{C6666E74-1F75-42FA-AB2D-1A2962D2B4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600"/>
            <a:ext cx="30480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997C836E-6491-4AB5-87C0-52C6B5678A5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263" y="1027113"/>
            <a:ext cx="259873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F0A00E-823B-4851-B915-47C782B33BD2}"/>
              </a:ext>
            </a:extLst>
          </p:cNvPr>
          <p:cNvSpPr>
            <a:spLocks noGrp="1"/>
          </p:cNvSpPr>
          <p:nvPr>
            <p:ph type="title"/>
          </p:nvPr>
        </p:nvSpPr>
        <p:spPr bwMode="auto">
          <a:xfrm>
            <a:off x="45469" y="2075268"/>
            <a:ext cx="8915400" cy="762000"/>
          </a:xfrm>
          <a:solidFill>
            <a:schemeClr val="bg1">
              <a:lumMod val="85000"/>
            </a:schemeClr>
          </a:solidFill>
        </p:spPr>
        <p:txBody>
          <a:bodyPr vert="horz" wrap="square" lIns="68580" tIns="34290" rIns="68580" bIns="34290" numCol="1" anchor="ctr" anchorCtr="0" compatLnSpc="1">
            <a:prstTxWarp prst="textNoShape">
              <a:avLst/>
            </a:prstTxWarp>
          </a:bodyPr>
          <a:lstStyle/>
          <a:p>
            <a:pPr>
              <a:defRPr/>
            </a:pPr>
            <a:r>
              <a:rPr lang="en-GB" sz="1800" dirty="0">
                <a:effectLst/>
                <a:latin typeface="Open Sans"/>
                <a:ea typeface="Calibri" panose="020F0502020204030204" pitchFamily="34" charset="0"/>
              </a:rPr>
              <a:t>Advanced Programming</a:t>
            </a:r>
            <a:endParaRPr lang="en-GB" altLang="en-US" dirty="0">
              <a:ea typeface="ヒラギノ角ゴ Pro W3" charset="-128"/>
            </a:endParaRPr>
          </a:p>
        </p:txBody>
      </p:sp>
      <p:sp>
        <p:nvSpPr>
          <p:cNvPr id="5123" name="Title 1">
            <a:extLst>
              <a:ext uri="{FF2B5EF4-FFF2-40B4-BE49-F238E27FC236}">
                <a16:creationId xmlns:a16="http://schemas.microsoft.com/office/drawing/2014/main" id="{9943F5AA-E44A-462B-A8FC-39B76FFACCDE}"/>
              </a:ext>
            </a:extLst>
          </p:cNvPr>
          <p:cNvSpPr txBox="1">
            <a:spLocks/>
          </p:cNvSpPr>
          <p:nvPr/>
        </p:nvSpPr>
        <p:spPr bwMode="auto">
          <a:xfrm>
            <a:off x="0" y="3289300"/>
            <a:ext cx="586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500" dirty="0">
                <a:solidFill>
                  <a:srgbClr val="93176C"/>
                </a:solidFill>
                <a:latin typeface="Calibri" panose="020F0502020204030204" pitchFamily="34" charset="0"/>
              </a:rPr>
              <a:t>Module Project</a:t>
            </a:r>
            <a:endParaRPr lang="en-GB" altLang="en-US" sz="1500" dirty="0">
              <a:solidFill>
                <a:srgbClr val="93176C"/>
              </a:solidFill>
              <a:latin typeface="Calibri" panose="020F0502020204030204" pitchFamily="34" charset="0"/>
            </a:endParaRPr>
          </a:p>
        </p:txBody>
      </p:sp>
      <p:sp>
        <p:nvSpPr>
          <p:cNvPr id="5" name="Title 1">
            <a:extLst>
              <a:ext uri="{FF2B5EF4-FFF2-40B4-BE49-F238E27FC236}">
                <a16:creationId xmlns:a16="http://schemas.microsoft.com/office/drawing/2014/main" id="{3D1E2B7E-1984-4A38-B999-D3FC5F0148C2}"/>
              </a:ext>
            </a:extLst>
          </p:cNvPr>
          <p:cNvSpPr txBox="1">
            <a:spLocks/>
          </p:cNvSpPr>
          <p:nvPr/>
        </p:nvSpPr>
        <p:spPr bwMode="auto">
          <a:xfrm>
            <a:off x="31750"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	14 November 2022</a:t>
            </a:r>
          </a:p>
          <a:p>
            <a:pPr>
              <a:lnSpc>
                <a:spcPts val="1800"/>
              </a:lnSpc>
              <a:spcBef>
                <a:spcPts val="200"/>
              </a:spcBef>
              <a:spcAft>
                <a:spcPts val="200"/>
              </a:spcAft>
              <a:defRPr/>
            </a:pPr>
            <a:r>
              <a:rPr lang="en-US" altLang="en-US" sz="1400" b="1" dirty="0">
                <a:latin typeface="+mn-lt"/>
              </a:rPr>
              <a:t>End Date		: 	16 November 2022</a:t>
            </a:r>
            <a:r>
              <a:rPr lang="en-US" sz="1400" dirty="0"/>
              <a:t> </a:t>
            </a:r>
            <a:endParaRPr lang="en-US" altLang="en-US" sz="1400" b="1" dirty="0">
              <a:latin typeface="+mn-lt"/>
            </a:endParaRPr>
          </a:p>
          <a:p>
            <a:pPr>
              <a:lnSpc>
                <a:spcPts val="1800"/>
              </a:lnSpc>
              <a:spcBef>
                <a:spcPts val="200"/>
              </a:spcBef>
              <a:spcAft>
                <a:spcPts val="200"/>
              </a:spcAft>
              <a:defRPr/>
            </a:pPr>
            <a:r>
              <a:rPr lang="en-US" altLang="en-US" sz="1400" b="1" dirty="0">
                <a:latin typeface="+mn-lt"/>
              </a:rPr>
              <a:t>Submission Date	:	16 November 2022</a:t>
            </a:r>
            <a:endParaRPr lang="en-US" altLang="en-US" sz="1400" dirty="0">
              <a:latin typeface="+mn-lt"/>
            </a:endParaRPr>
          </a:p>
        </p:txBody>
      </p:sp>
      <p:sp>
        <p:nvSpPr>
          <p:cNvPr id="6" name="Title 1">
            <a:extLst>
              <a:ext uri="{FF2B5EF4-FFF2-40B4-BE49-F238E27FC236}">
                <a16:creationId xmlns:a16="http://schemas.microsoft.com/office/drawing/2014/main" id="{85DFC0B0-FB48-41B8-9972-916748A1C7B0}"/>
              </a:ext>
            </a:extLst>
          </p:cNvPr>
          <p:cNvSpPr txBox="1">
            <a:spLocks/>
          </p:cNvSpPr>
          <p:nvPr/>
        </p:nvSpPr>
        <p:spPr bwMode="auto">
          <a:xfrm>
            <a:off x="-17463" y="3933825"/>
            <a:ext cx="7345363" cy="549275"/>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600" b="1" dirty="0">
                <a:latin typeface="+mn-lt"/>
              </a:rPr>
              <a:t>Module: </a:t>
            </a:r>
            <a:r>
              <a:rPr lang="en-US" altLang="en-US" sz="1600" dirty="0">
                <a:latin typeface="+mn-lt"/>
              </a:rPr>
              <a:t> </a:t>
            </a:r>
            <a:r>
              <a:rPr lang="en-US" sz="1600" b="1" i="0" dirty="0">
                <a:solidFill>
                  <a:srgbClr val="555555"/>
                </a:solidFill>
                <a:effectLst/>
                <a:latin typeface="Nunito Sans" pitchFamily="2" charset="0"/>
              </a:rPr>
              <a:t>Web Development Using Platforms</a:t>
            </a:r>
          </a:p>
          <a:p>
            <a:pPr>
              <a:lnSpc>
                <a:spcPts val="1800"/>
              </a:lnSpc>
              <a:spcBef>
                <a:spcPts val="200"/>
              </a:spcBef>
              <a:spcAft>
                <a:spcPts val="200"/>
              </a:spcAft>
              <a:defRPr/>
            </a:pPr>
            <a:endParaRPr lang="en-US" altLang="en-US" sz="1600" dirty="0">
              <a:latin typeface="+mn-lt"/>
            </a:endParaRPr>
          </a:p>
        </p:txBody>
      </p:sp>
      <p:sp>
        <p:nvSpPr>
          <p:cNvPr id="7" name="Title 1">
            <a:extLst>
              <a:ext uri="{FF2B5EF4-FFF2-40B4-BE49-F238E27FC236}">
                <a16:creationId xmlns:a16="http://schemas.microsoft.com/office/drawing/2014/main" id="{3AAE6609-8189-419A-853E-0A3E5EB230FA}"/>
              </a:ext>
            </a:extLst>
          </p:cNvPr>
          <p:cNvSpPr txBox="1">
            <a:spLocks/>
          </p:cNvSpPr>
          <p:nvPr/>
        </p:nvSpPr>
        <p:spPr bwMode="auto">
          <a:xfrm>
            <a:off x="4508500" y="4724400"/>
            <a:ext cx="4324350" cy="1008063"/>
          </a:xfrm>
          <a:prstGeom prst="rect">
            <a:avLst/>
          </a:prstGeom>
          <a:solidFill>
            <a:schemeClr val="bg1">
              <a:lumMod val="95000"/>
            </a:schemeClr>
          </a:solidFill>
          <a:ln>
            <a:noFill/>
          </a:ln>
        </p:spPr>
        <p:txBody>
          <a:bodyPr lIns="91440" tIns="45720" rIns="91440" bIns="45720" anchor="t"/>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ea typeface="ヒラギノ角ゴ Pro W3"/>
              </a:rPr>
              <a:t>Learner Name	: Ida </a:t>
            </a:r>
            <a:r>
              <a:rPr lang="en-US" altLang="en-US" sz="1400" b="1" dirty="0" err="1">
                <a:latin typeface="+mn-lt"/>
                <a:ea typeface="ヒラギノ角ゴ Pro W3"/>
              </a:rPr>
              <a:t>Bagus</a:t>
            </a:r>
            <a:r>
              <a:rPr lang="en-US" altLang="en-US" sz="1400" b="1" dirty="0">
                <a:latin typeface="+mn-lt"/>
                <a:ea typeface="ヒラギノ角ゴ Pro W3"/>
              </a:rPr>
              <a:t> </a:t>
            </a:r>
            <a:r>
              <a:rPr lang="en-US" altLang="en-US" sz="1400" b="1" dirty="0" err="1">
                <a:latin typeface="+mn-lt"/>
                <a:ea typeface="ヒラギノ角ゴ Pro W3"/>
              </a:rPr>
              <a:t>Ketut</a:t>
            </a:r>
            <a:r>
              <a:rPr lang="en-US" altLang="en-US" sz="1400" b="1" dirty="0">
                <a:latin typeface="+mn-lt"/>
                <a:ea typeface="ヒラギノ角ゴ Pro W3"/>
              </a:rPr>
              <a:t> </a:t>
            </a:r>
            <a:r>
              <a:rPr lang="en-US" altLang="en-US" sz="1400" b="1" dirty="0" err="1">
                <a:latin typeface="+mn-lt"/>
                <a:ea typeface="ヒラギノ角ゴ Pro W3"/>
              </a:rPr>
              <a:t>Yoghantara</a:t>
            </a:r>
            <a:endParaRPr lang="en-US" altLang="en-US" sz="1400" b="1" dirty="0">
              <a:latin typeface="+mn-lt"/>
            </a:endParaRPr>
          </a:p>
          <a:p>
            <a:pPr>
              <a:lnSpc>
                <a:spcPts val="1800"/>
              </a:lnSpc>
              <a:spcBef>
                <a:spcPts val="200"/>
              </a:spcBef>
              <a:spcAft>
                <a:spcPts val="200"/>
              </a:spcAft>
              <a:defRPr/>
            </a:pPr>
            <a:r>
              <a:rPr lang="en-US" altLang="en-US" sz="1400" b="1" dirty="0">
                <a:latin typeface="+mn-lt"/>
              </a:rPr>
              <a:t>Enrollment ID	: BDSE04-0322</a:t>
            </a:r>
          </a:p>
          <a:p>
            <a:pPr>
              <a:lnSpc>
                <a:spcPts val="1800"/>
              </a:lnSpc>
              <a:spcBef>
                <a:spcPts val="200"/>
              </a:spcBef>
              <a:spcAft>
                <a:spcPts val="200"/>
              </a:spcAft>
              <a:defRPr/>
            </a:pPr>
            <a:r>
              <a:rPr lang="en-US" altLang="en-US" sz="1400" b="1" dirty="0">
                <a:latin typeface="+mn-lt"/>
              </a:rPr>
              <a:t>Presentation Date	:</a:t>
            </a:r>
            <a:endParaRPr lang="en-US" altLang="en-US" sz="16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Class Relationships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SG" sz="2000" b="1" dirty="0">
                <a:solidFill>
                  <a:schemeClr val="tx1"/>
                </a:solidFill>
              </a:rPr>
              <a:t>Class Relationship</a:t>
            </a:r>
          </a:p>
          <a:p>
            <a:pPr lvl="1">
              <a:defRPr/>
            </a:pPr>
            <a:r>
              <a:rPr lang="en-US" sz="1600" dirty="0">
                <a:solidFill>
                  <a:schemeClr val="tx1"/>
                </a:solidFill>
              </a:rPr>
              <a:t>Class relationship define the special relationship among different kinds of classes. When we design a major application or program, we need to explore the relationships among classes. It helps us in a number of ways.</a:t>
            </a:r>
          </a:p>
          <a:p>
            <a:pPr lvl="1">
              <a:defRPr/>
            </a:pPr>
            <a:r>
              <a:rPr lang="en-US" sz="1600" dirty="0">
                <a:solidFill>
                  <a:schemeClr val="tx1"/>
                </a:solidFill>
              </a:rPr>
              <a:t>For example, in application we have classes with common methods. Then we can save effort by re-use the method from one super class. Suppose some classes are not related to each other we can assigned different programmers to implement each of them.</a:t>
            </a:r>
          </a:p>
          <a:p>
            <a:pPr marL="342900" indent="-342900">
              <a:buFont typeface="Wingdings" panose="05000000000000000000" pitchFamily="2" charset="2"/>
              <a:buChar char="q"/>
              <a:defRPr/>
            </a:pPr>
            <a:r>
              <a:rPr lang="en-SG" sz="1600" b="1" dirty="0">
                <a:solidFill>
                  <a:schemeClr val="tx1"/>
                </a:solidFill>
              </a:rPr>
              <a:t>Types of Relationship</a:t>
            </a: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B47E46C4-B647-41DF-B587-507D4B7D8EAE}"/>
              </a:ext>
            </a:extLst>
          </p:cNvPr>
          <p:cNvPicPr>
            <a:picLocks noChangeAspect="1"/>
          </p:cNvPicPr>
          <p:nvPr/>
        </p:nvPicPr>
        <p:blipFill>
          <a:blip r:embed="rId2"/>
          <a:stretch>
            <a:fillRect/>
          </a:stretch>
        </p:blipFill>
        <p:spPr>
          <a:xfrm>
            <a:off x="2699792" y="3068960"/>
            <a:ext cx="5256584" cy="3502521"/>
          </a:xfrm>
          <a:prstGeom prst="rect">
            <a:avLst/>
          </a:prstGeom>
        </p:spPr>
      </p:pic>
    </p:spTree>
    <p:extLst>
      <p:ext uri="{BB962C8B-B14F-4D97-AF65-F5344CB8AC3E}">
        <p14:creationId xmlns:p14="http://schemas.microsoft.com/office/powerpoint/2010/main" val="89312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Class Relationships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SG" sz="1600" b="1">
                <a:solidFill>
                  <a:schemeClr val="tx1"/>
                </a:solidFill>
              </a:rPr>
              <a:t>Types of Relationship</a:t>
            </a:r>
          </a:p>
          <a:p>
            <a:pPr marL="800100" lvl="1" indent="-342900">
              <a:buFont typeface="Wingdings" panose="05000000000000000000" pitchFamily="2" charset="2"/>
              <a:buChar char="§"/>
              <a:defRPr/>
            </a:pPr>
            <a:r>
              <a:rPr lang="en-SG" sz="1600" b="1">
                <a:solidFill>
                  <a:schemeClr val="tx1"/>
                </a:solidFill>
              </a:rPr>
              <a:t>Dependence (Uses-A)</a:t>
            </a:r>
          </a:p>
          <a:p>
            <a:pPr lvl="1">
              <a:defRPr/>
            </a:pPr>
            <a:r>
              <a:rPr lang="en-US" sz="1600">
                <a:solidFill>
                  <a:schemeClr val="tx1"/>
                </a:solidFill>
              </a:rPr>
              <a:t>When we create an object of a class inside a method of another class, this relationship is called dependence relationship in Java, or simply Uses-A relationship. In other words, when a method of a class uses an object of another class, it is called dependency in java. It is the most obvious and most general relationship in java.</a:t>
            </a:r>
          </a:p>
          <a:p>
            <a:pPr lvl="1">
              <a:defRPr/>
            </a:pPr>
            <a:r>
              <a:rPr lang="en-US" sz="1600">
                <a:solidFill>
                  <a:schemeClr val="tx1"/>
                </a:solidFill>
              </a:rPr>
              <a:t>If several classes of an application program depend on each other, then we say that the coupling between classes is high. It is a good programming practice to minimize the dependency between classes (i.e., coupling) because too many dependencies make an application program difficult to manage.</a:t>
            </a:r>
          </a:p>
          <a:p>
            <a:pPr marL="742950" lvl="1" indent="-285750">
              <a:buFont typeface="Arial" panose="020B0604020202020204" pitchFamily="34" charset="0"/>
              <a:buChar char="•"/>
              <a:defRPr/>
            </a:pPr>
            <a:r>
              <a:rPr lang="en-US" sz="1600" b="1">
                <a:solidFill>
                  <a:schemeClr val="tx1"/>
                </a:solidFill>
              </a:rPr>
              <a:t>Inheritance (Is-A)</a:t>
            </a:r>
          </a:p>
          <a:p>
            <a:pPr lvl="1">
              <a:defRPr/>
            </a:pPr>
            <a:r>
              <a:rPr lang="en-US" sz="1600">
                <a:solidFill>
                  <a:schemeClr val="tx1"/>
                </a:solidFill>
              </a:rPr>
              <a:t>In Java, inheritance reflects the Is-a relationship. It makes a link between a more general (superclass) and a more specific (subclass) class (known as subclass). To put it another way, the Is-A relationship describes the relationship between two classes in which one class extends another. For instance, I mentioned abstract and interface, which both implement the concept of inheritance by establishing a relationship between the parent and child classes.</a:t>
            </a:r>
          </a:p>
          <a:p>
            <a:pPr marL="742950" lvl="1" indent="-285750">
              <a:buFont typeface="Arial" panose="020B0604020202020204" pitchFamily="34" charset="0"/>
              <a:buChar char="•"/>
              <a:defRPr/>
            </a:pPr>
            <a:r>
              <a:rPr lang="en-US" sz="1600" b="1">
                <a:solidFill>
                  <a:schemeClr val="tx1"/>
                </a:solidFill>
              </a:rPr>
              <a:t>Realization</a:t>
            </a:r>
          </a:p>
          <a:p>
            <a:pPr lvl="1">
              <a:defRPr/>
            </a:pPr>
            <a:r>
              <a:rPr lang="en-US" sz="1600">
                <a:solidFill>
                  <a:schemeClr val="tx1"/>
                </a:solidFill>
              </a:rPr>
              <a:t>Last is Realization, it is a relationship between two elements in UML where one element specifies behavior and the other elements implements or execute, in other words, realize, that behavior. The relationship also often referred to as being between a supplier and client. Realization often being used on interface or a collection of operation.</a:t>
            </a:r>
            <a:endParaRPr lang="en-SG" sz="1600" dirty="0">
              <a:solidFill>
                <a:schemeClr val="tx1"/>
              </a:solidFill>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4119872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Class Relationships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SG" sz="1600" b="1">
                <a:solidFill>
                  <a:schemeClr val="tx1"/>
                </a:solidFill>
              </a:rPr>
              <a:t>Types of Relationship</a:t>
            </a:r>
          </a:p>
          <a:p>
            <a:pPr marL="800100" lvl="1" indent="-342900">
              <a:buFont typeface="Wingdings" panose="05000000000000000000" pitchFamily="2" charset="2"/>
              <a:buChar char="§"/>
              <a:defRPr/>
            </a:pPr>
            <a:r>
              <a:rPr lang="en-SG" sz="1600" b="1">
                <a:solidFill>
                  <a:schemeClr val="tx1"/>
                </a:solidFill>
              </a:rPr>
              <a:t>Association (Has-A)</a:t>
            </a:r>
          </a:p>
          <a:p>
            <a:pPr lvl="1">
              <a:defRPr/>
            </a:pPr>
            <a:r>
              <a:rPr lang="en-US" sz="1600">
                <a:solidFill>
                  <a:schemeClr val="tx1"/>
                </a:solidFill>
              </a:rPr>
              <a:t>When an object of one class is created as a data member inside another class, it is called Has-A relationship. In other words, a relationship in which an object of one class has a reference to an object of another class or another instance of the same class is called Has-A relationship in Java.</a:t>
            </a:r>
          </a:p>
          <a:p>
            <a:pPr lvl="1">
              <a:defRPr/>
            </a:pPr>
            <a:r>
              <a:rPr lang="en-US" sz="1600">
                <a:solidFill>
                  <a:schemeClr val="tx1"/>
                </a:solidFill>
              </a:rPr>
              <a:t>There following types of relationship under association:</a:t>
            </a:r>
          </a:p>
          <a:p>
            <a:pPr marL="1200150" lvl="2" indent="-285750">
              <a:buFont typeface="Courier New" panose="02070309020205020404" pitchFamily="49" charset="0"/>
              <a:buChar char="o"/>
              <a:defRPr/>
            </a:pPr>
            <a:r>
              <a:rPr lang="en-US" sz="1600" b="1">
                <a:solidFill>
                  <a:schemeClr val="tx1"/>
                </a:solidFill>
              </a:rPr>
              <a:t>Unidirectional Association</a:t>
            </a:r>
          </a:p>
          <a:p>
            <a:pPr lvl="2">
              <a:defRPr/>
            </a:pPr>
            <a:r>
              <a:rPr lang="en-US" sz="1600">
                <a:solidFill>
                  <a:schemeClr val="tx1"/>
                </a:solidFill>
              </a:rPr>
              <a:t>If an object associates with another object, it is called unidirectional association. It is also called one-way relationship or one-to-one relationship.</a:t>
            </a:r>
          </a:p>
          <a:p>
            <a:pPr marL="1200150" lvl="2" indent="-285750">
              <a:buFont typeface="Courier New" panose="02070309020205020404" pitchFamily="49" charset="0"/>
              <a:buChar char="o"/>
              <a:defRPr/>
            </a:pPr>
            <a:r>
              <a:rPr lang="en-US" sz="1600" b="1">
                <a:solidFill>
                  <a:schemeClr val="tx1"/>
                </a:solidFill>
              </a:rPr>
              <a:t>Bidirectional Association</a:t>
            </a:r>
          </a:p>
          <a:p>
            <a:pPr lvl="2">
              <a:defRPr/>
            </a:pPr>
            <a:r>
              <a:rPr lang="en-US" sz="1600">
                <a:solidFill>
                  <a:schemeClr val="tx1"/>
                </a:solidFill>
              </a:rPr>
              <a:t>When objects involved in association communicate with each other, it is called bidirectional association. In other words, an object can have associated with multiple objects and vice versa. This shows many-to-many relationship that could also be one-to-many and many-to-one relationship.</a:t>
            </a:r>
            <a:endParaRPr lang="en-US" sz="1600" dirty="0">
              <a:solidFill>
                <a:schemeClr val="tx1"/>
              </a:solidFill>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26344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Class Relationships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SG" sz="1600" b="1">
                <a:solidFill>
                  <a:schemeClr val="tx1"/>
                </a:solidFill>
              </a:rPr>
              <a:t>Types of Relationship</a:t>
            </a:r>
          </a:p>
          <a:p>
            <a:pPr marL="800100" lvl="1" indent="-342900">
              <a:buFont typeface="Wingdings" panose="05000000000000000000" pitchFamily="2" charset="2"/>
              <a:buChar char="§"/>
              <a:defRPr/>
            </a:pPr>
            <a:r>
              <a:rPr lang="en-SG" sz="1600" b="1">
                <a:solidFill>
                  <a:schemeClr val="tx1"/>
                </a:solidFill>
              </a:rPr>
              <a:t>Association (Has-A)</a:t>
            </a:r>
          </a:p>
          <a:p>
            <a:pPr lvl="1">
              <a:defRPr/>
            </a:pPr>
            <a:r>
              <a:rPr lang="en-US" sz="1600">
                <a:solidFill>
                  <a:schemeClr val="tx1"/>
                </a:solidFill>
              </a:rPr>
              <a:t>Has-A relationship itself has two branches:</a:t>
            </a:r>
          </a:p>
          <a:p>
            <a:pPr marL="1200150" lvl="2" indent="-285750">
              <a:buFont typeface="Courier New" panose="02070309020205020404" pitchFamily="49" charset="0"/>
              <a:buChar char="o"/>
              <a:defRPr/>
            </a:pPr>
            <a:r>
              <a:rPr lang="en-US" sz="1600" b="1">
                <a:solidFill>
                  <a:schemeClr val="tx1"/>
                </a:solidFill>
              </a:rPr>
              <a:t>Aggregation</a:t>
            </a:r>
          </a:p>
          <a:p>
            <a:pPr lvl="2">
              <a:defRPr/>
            </a:pPr>
            <a:r>
              <a:rPr lang="en-US" sz="1600">
                <a:solidFill>
                  <a:schemeClr val="tx1"/>
                </a:solidFill>
              </a:rPr>
              <a:t>It is an advanced form of unidirectional association which represent an ownership relationship between two class objects. When two aggregated objects have their own life cycle but one of the objects is the owner of Has-A relationship. Having their own relationship means destroying one objects will not affects another object.</a:t>
            </a:r>
          </a:p>
          <a:p>
            <a:pPr marL="1200150" lvl="2" indent="-285750">
              <a:buFont typeface="Courier New" panose="02070309020205020404" pitchFamily="49" charset="0"/>
              <a:buChar char="o"/>
              <a:defRPr/>
            </a:pPr>
            <a:r>
              <a:rPr lang="en-US" sz="1600" b="1">
                <a:solidFill>
                  <a:schemeClr val="tx1"/>
                </a:solidFill>
              </a:rPr>
              <a:t>Composition</a:t>
            </a:r>
          </a:p>
          <a:p>
            <a:pPr lvl="2">
              <a:defRPr/>
            </a:pPr>
            <a:r>
              <a:rPr lang="en-US" sz="1600">
                <a:solidFill>
                  <a:schemeClr val="tx1"/>
                </a:solidFill>
              </a:rPr>
              <a:t>While composition is the next level of aggregation, it is a more restrictive and strong form of aggregation. Composition differs from aggregation is that composition represent Has-A relationship that contains an object which cannot exist on its own.</a:t>
            </a:r>
          </a:p>
          <a:p>
            <a:pPr lvl="2">
              <a:defRPr/>
            </a:pPr>
            <a:r>
              <a:rPr lang="en-US" sz="1600">
                <a:solidFill>
                  <a:schemeClr val="tx1"/>
                </a:solidFill>
              </a:rPr>
              <a:t>In other words, child object does not have its own lifetime. If the parent object is destroyed, the child also got destroyed. Although it seems similar to inheritance, inheritance is defined as Is-A while composition is Has-A.</a:t>
            </a:r>
            <a:endParaRPr lang="en-US" sz="1600" dirty="0">
              <a:solidFill>
                <a:schemeClr val="tx1"/>
              </a:solidFill>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3593286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Class Diagram</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SG" sz="1600" b="1">
                <a:solidFill>
                  <a:schemeClr val="tx1"/>
                </a:solidFill>
              </a:rPr>
              <a:t>Class Diagram based on project scenario using UML </a:t>
            </a:r>
            <a:endParaRPr lang="en-SG" sz="1600" b="1" dirty="0">
              <a:solidFill>
                <a:schemeClr val="tx1"/>
              </a:solidFill>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54B06C56-CB42-4EEE-8F39-7013C40D2329}"/>
              </a:ext>
            </a:extLst>
          </p:cNvPr>
          <p:cNvPicPr>
            <a:picLocks noChangeAspect="1"/>
          </p:cNvPicPr>
          <p:nvPr/>
        </p:nvPicPr>
        <p:blipFill>
          <a:blip r:embed="rId2"/>
          <a:stretch>
            <a:fillRect/>
          </a:stretch>
        </p:blipFill>
        <p:spPr>
          <a:xfrm>
            <a:off x="2300043" y="1700808"/>
            <a:ext cx="3967850" cy="4608271"/>
          </a:xfrm>
          <a:prstGeom prst="rect">
            <a:avLst/>
          </a:prstGeom>
        </p:spPr>
      </p:pic>
    </p:spTree>
    <p:extLst>
      <p:ext uri="{BB962C8B-B14F-4D97-AF65-F5344CB8AC3E}">
        <p14:creationId xmlns:p14="http://schemas.microsoft.com/office/powerpoint/2010/main" val="245292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AE53282E-22A8-4DAD-B2D7-4AE7AD6FAA89}"/>
              </a:ext>
            </a:extLst>
          </p:cNvPr>
          <p:cNvPicPr>
            <a:picLocks noChangeAspect="1"/>
          </p:cNvPicPr>
          <p:nvPr/>
        </p:nvPicPr>
        <p:blipFill>
          <a:blip r:embed="rId2"/>
          <a:stretch>
            <a:fillRect/>
          </a:stretch>
        </p:blipFill>
        <p:spPr>
          <a:xfrm>
            <a:off x="390571" y="1827165"/>
            <a:ext cx="3998595" cy="3752850"/>
          </a:xfrm>
          <a:prstGeom prst="rect">
            <a:avLst/>
          </a:prstGeom>
        </p:spPr>
      </p:pic>
      <p:pic>
        <p:nvPicPr>
          <p:cNvPr id="7" name="Picture 6">
            <a:extLst>
              <a:ext uri="{FF2B5EF4-FFF2-40B4-BE49-F238E27FC236}">
                <a16:creationId xmlns:a16="http://schemas.microsoft.com/office/drawing/2014/main" id="{FA412F31-7D26-484B-832C-B66A99B0B37B}"/>
              </a:ext>
            </a:extLst>
          </p:cNvPr>
          <p:cNvPicPr>
            <a:picLocks noChangeAspect="1"/>
          </p:cNvPicPr>
          <p:nvPr/>
        </p:nvPicPr>
        <p:blipFill>
          <a:blip r:embed="rId3"/>
          <a:stretch>
            <a:fillRect/>
          </a:stretch>
        </p:blipFill>
        <p:spPr>
          <a:xfrm>
            <a:off x="4605074" y="2137264"/>
            <a:ext cx="4157666" cy="3019928"/>
          </a:xfrm>
          <a:prstGeom prst="rect">
            <a:avLst/>
          </a:prstGeom>
        </p:spPr>
      </p:pic>
      <p:sp>
        <p:nvSpPr>
          <p:cNvPr id="3" name="TextBox 2">
            <a:extLst>
              <a:ext uri="{FF2B5EF4-FFF2-40B4-BE49-F238E27FC236}">
                <a16:creationId xmlns:a16="http://schemas.microsoft.com/office/drawing/2014/main" id="{42C1BA97-3208-4876-A37F-6D552BA16823}"/>
              </a:ext>
            </a:extLst>
          </p:cNvPr>
          <p:cNvSpPr txBox="1"/>
          <p:nvPr/>
        </p:nvSpPr>
        <p:spPr>
          <a:xfrm>
            <a:off x="1907704" y="1472454"/>
            <a:ext cx="1224136" cy="369332"/>
          </a:xfrm>
          <a:prstGeom prst="rect">
            <a:avLst/>
          </a:prstGeom>
          <a:noFill/>
        </p:spPr>
        <p:txBody>
          <a:bodyPr wrap="square" rtlCol="0">
            <a:spAutoFit/>
          </a:bodyPr>
          <a:lstStyle/>
          <a:p>
            <a:r>
              <a:rPr lang="en-US" dirty="0"/>
              <a:t>Home</a:t>
            </a:r>
          </a:p>
        </p:txBody>
      </p:sp>
      <p:sp>
        <p:nvSpPr>
          <p:cNvPr id="8" name="TextBox 7">
            <a:extLst>
              <a:ext uri="{FF2B5EF4-FFF2-40B4-BE49-F238E27FC236}">
                <a16:creationId xmlns:a16="http://schemas.microsoft.com/office/drawing/2014/main" id="{FA45B6E9-0644-4085-9A6F-7E4FE76E68CB}"/>
              </a:ext>
            </a:extLst>
          </p:cNvPr>
          <p:cNvSpPr txBox="1"/>
          <p:nvPr/>
        </p:nvSpPr>
        <p:spPr>
          <a:xfrm>
            <a:off x="6112582" y="1777345"/>
            <a:ext cx="1224136" cy="369332"/>
          </a:xfrm>
          <a:prstGeom prst="rect">
            <a:avLst/>
          </a:prstGeom>
          <a:noFill/>
        </p:spPr>
        <p:txBody>
          <a:bodyPr wrap="square" rtlCol="0">
            <a:spAutoFit/>
          </a:bodyPr>
          <a:lstStyle/>
          <a:p>
            <a:r>
              <a:rPr lang="en-US" dirty="0"/>
              <a:t>About Us</a:t>
            </a:r>
          </a:p>
        </p:txBody>
      </p:sp>
    </p:spTree>
    <p:extLst>
      <p:ext uri="{BB962C8B-B14F-4D97-AF65-F5344CB8AC3E}">
        <p14:creationId xmlns:p14="http://schemas.microsoft.com/office/powerpoint/2010/main" val="1903130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60B76CC5-1650-4495-8222-5944095225E2}"/>
              </a:ext>
            </a:extLst>
          </p:cNvPr>
          <p:cNvPicPr>
            <a:picLocks noChangeAspect="1"/>
          </p:cNvPicPr>
          <p:nvPr/>
        </p:nvPicPr>
        <p:blipFill>
          <a:blip r:embed="rId2"/>
          <a:stretch>
            <a:fillRect/>
          </a:stretch>
        </p:blipFill>
        <p:spPr>
          <a:xfrm>
            <a:off x="364339" y="1929134"/>
            <a:ext cx="4215130" cy="4191000"/>
          </a:xfrm>
          <a:prstGeom prst="rect">
            <a:avLst/>
          </a:prstGeom>
        </p:spPr>
      </p:pic>
      <p:sp>
        <p:nvSpPr>
          <p:cNvPr id="9" name="TextBox 8">
            <a:extLst>
              <a:ext uri="{FF2B5EF4-FFF2-40B4-BE49-F238E27FC236}">
                <a16:creationId xmlns:a16="http://schemas.microsoft.com/office/drawing/2014/main" id="{B85A5183-CB6E-45F5-BC16-BB23E07AB57C}"/>
              </a:ext>
            </a:extLst>
          </p:cNvPr>
          <p:cNvSpPr txBox="1"/>
          <p:nvPr/>
        </p:nvSpPr>
        <p:spPr>
          <a:xfrm>
            <a:off x="1859836" y="1556792"/>
            <a:ext cx="1416020" cy="369332"/>
          </a:xfrm>
          <a:prstGeom prst="rect">
            <a:avLst/>
          </a:prstGeom>
          <a:noFill/>
        </p:spPr>
        <p:txBody>
          <a:bodyPr wrap="square" rtlCol="0">
            <a:spAutoFit/>
          </a:bodyPr>
          <a:lstStyle/>
          <a:p>
            <a:r>
              <a:rPr lang="en-US" dirty="0"/>
              <a:t>Contact Us</a:t>
            </a:r>
          </a:p>
        </p:txBody>
      </p:sp>
      <p:sp>
        <p:nvSpPr>
          <p:cNvPr id="10" name="TextBox 9">
            <a:extLst>
              <a:ext uri="{FF2B5EF4-FFF2-40B4-BE49-F238E27FC236}">
                <a16:creationId xmlns:a16="http://schemas.microsoft.com/office/drawing/2014/main" id="{1562EE65-08CA-4255-8144-3CF419A51A82}"/>
              </a:ext>
            </a:extLst>
          </p:cNvPr>
          <p:cNvSpPr txBox="1"/>
          <p:nvPr/>
        </p:nvSpPr>
        <p:spPr>
          <a:xfrm>
            <a:off x="5724128" y="1548098"/>
            <a:ext cx="2449905" cy="369332"/>
          </a:xfrm>
          <a:prstGeom prst="rect">
            <a:avLst/>
          </a:prstGeom>
          <a:noFill/>
        </p:spPr>
        <p:txBody>
          <a:bodyPr wrap="square" rtlCol="0">
            <a:spAutoFit/>
          </a:bodyPr>
          <a:lstStyle/>
          <a:p>
            <a:r>
              <a:rPr lang="en-US" dirty="0"/>
              <a:t>Terms and Conditions</a:t>
            </a:r>
          </a:p>
        </p:txBody>
      </p:sp>
      <p:pic>
        <p:nvPicPr>
          <p:cNvPr id="4" name="Picture 3">
            <a:extLst>
              <a:ext uri="{FF2B5EF4-FFF2-40B4-BE49-F238E27FC236}">
                <a16:creationId xmlns:a16="http://schemas.microsoft.com/office/drawing/2014/main" id="{4446137E-7247-468E-A071-1D555704DEFB}"/>
              </a:ext>
            </a:extLst>
          </p:cNvPr>
          <p:cNvPicPr>
            <a:picLocks noChangeAspect="1"/>
          </p:cNvPicPr>
          <p:nvPr/>
        </p:nvPicPr>
        <p:blipFill>
          <a:blip r:embed="rId3"/>
          <a:stretch>
            <a:fillRect/>
          </a:stretch>
        </p:blipFill>
        <p:spPr>
          <a:xfrm>
            <a:off x="4904102" y="1952950"/>
            <a:ext cx="3770333" cy="3392472"/>
          </a:xfrm>
          <a:prstGeom prst="rect">
            <a:avLst/>
          </a:prstGeom>
        </p:spPr>
      </p:pic>
    </p:spTree>
    <p:extLst>
      <p:ext uri="{BB962C8B-B14F-4D97-AF65-F5344CB8AC3E}">
        <p14:creationId xmlns:p14="http://schemas.microsoft.com/office/powerpoint/2010/main" val="2708121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1EE6B93A-8D3E-492A-A769-B5B8A216BAC8}"/>
              </a:ext>
            </a:extLst>
          </p:cNvPr>
          <p:cNvPicPr>
            <a:picLocks noChangeAspect="1"/>
          </p:cNvPicPr>
          <p:nvPr/>
        </p:nvPicPr>
        <p:blipFill>
          <a:blip r:embed="rId2"/>
          <a:stretch>
            <a:fillRect/>
          </a:stretch>
        </p:blipFill>
        <p:spPr>
          <a:xfrm>
            <a:off x="342502" y="1772816"/>
            <a:ext cx="4012903" cy="3384376"/>
          </a:xfrm>
          <a:prstGeom prst="rect">
            <a:avLst/>
          </a:prstGeom>
        </p:spPr>
      </p:pic>
      <p:pic>
        <p:nvPicPr>
          <p:cNvPr id="7" name="Picture 6">
            <a:extLst>
              <a:ext uri="{FF2B5EF4-FFF2-40B4-BE49-F238E27FC236}">
                <a16:creationId xmlns:a16="http://schemas.microsoft.com/office/drawing/2014/main" id="{C2840432-4810-42D4-9CCE-1F686ECDBF6F}"/>
              </a:ext>
            </a:extLst>
          </p:cNvPr>
          <p:cNvPicPr>
            <a:picLocks noChangeAspect="1"/>
          </p:cNvPicPr>
          <p:nvPr/>
        </p:nvPicPr>
        <p:blipFill>
          <a:blip r:embed="rId3"/>
          <a:stretch>
            <a:fillRect/>
          </a:stretch>
        </p:blipFill>
        <p:spPr>
          <a:xfrm>
            <a:off x="4470565" y="2708920"/>
            <a:ext cx="4330933" cy="3190392"/>
          </a:xfrm>
          <a:prstGeom prst="rect">
            <a:avLst/>
          </a:prstGeom>
        </p:spPr>
      </p:pic>
      <p:sp>
        <p:nvSpPr>
          <p:cNvPr id="3" name="TextBox 2">
            <a:extLst>
              <a:ext uri="{FF2B5EF4-FFF2-40B4-BE49-F238E27FC236}">
                <a16:creationId xmlns:a16="http://schemas.microsoft.com/office/drawing/2014/main" id="{C6C256EB-11A1-45EA-B10B-AEDEABA6CE6C}"/>
              </a:ext>
            </a:extLst>
          </p:cNvPr>
          <p:cNvSpPr txBox="1"/>
          <p:nvPr/>
        </p:nvSpPr>
        <p:spPr>
          <a:xfrm>
            <a:off x="1691680" y="1403484"/>
            <a:ext cx="1944216" cy="369332"/>
          </a:xfrm>
          <a:prstGeom prst="rect">
            <a:avLst/>
          </a:prstGeom>
          <a:noFill/>
        </p:spPr>
        <p:txBody>
          <a:bodyPr wrap="square" rtlCol="0">
            <a:spAutoFit/>
          </a:bodyPr>
          <a:lstStyle/>
          <a:p>
            <a:r>
              <a:rPr lang="en-US" dirty="0"/>
              <a:t>Our Services</a:t>
            </a:r>
          </a:p>
        </p:txBody>
      </p:sp>
      <p:sp>
        <p:nvSpPr>
          <p:cNvPr id="8" name="TextBox 7">
            <a:extLst>
              <a:ext uri="{FF2B5EF4-FFF2-40B4-BE49-F238E27FC236}">
                <a16:creationId xmlns:a16="http://schemas.microsoft.com/office/drawing/2014/main" id="{A634EE75-A9F3-4B2C-9375-5C311E8D6F46}"/>
              </a:ext>
            </a:extLst>
          </p:cNvPr>
          <p:cNvSpPr txBox="1"/>
          <p:nvPr/>
        </p:nvSpPr>
        <p:spPr>
          <a:xfrm>
            <a:off x="5752542" y="2274846"/>
            <a:ext cx="1944216" cy="369332"/>
          </a:xfrm>
          <a:prstGeom prst="rect">
            <a:avLst/>
          </a:prstGeom>
          <a:noFill/>
        </p:spPr>
        <p:txBody>
          <a:bodyPr wrap="square" rtlCol="0">
            <a:spAutoFit/>
          </a:bodyPr>
          <a:lstStyle/>
          <a:p>
            <a:r>
              <a:rPr lang="en-US" dirty="0"/>
              <a:t>Domain Name</a:t>
            </a:r>
          </a:p>
        </p:txBody>
      </p:sp>
    </p:spTree>
    <p:extLst>
      <p:ext uri="{BB962C8B-B14F-4D97-AF65-F5344CB8AC3E}">
        <p14:creationId xmlns:p14="http://schemas.microsoft.com/office/powerpoint/2010/main" val="3033783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3" name="TextBox 2">
            <a:extLst>
              <a:ext uri="{FF2B5EF4-FFF2-40B4-BE49-F238E27FC236}">
                <a16:creationId xmlns:a16="http://schemas.microsoft.com/office/drawing/2014/main" id="{C6C256EB-11A1-45EA-B10B-AEDEABA6CE6C}"/>
              </a:ext>
            </a:extLst>
          </p:cNvPr>
          <p:cNvSpPr txBox="1"/>
          <p:nvPr/>
        </p:nvSpPr>
        <p:spPr>
          <a:xfrm>
            <a:off x="1691680" y="1403484"/>
            <a:ext cx="1944216" cy="369332"/>
          </a:xfrm>
          <a:prstGeom prst="rect">
            <a:avLst/>
          </a:prstGeom>
          <a:noFill/>
        </p:spPr>
        <p:txBody>
          <a:bodyPr wrap="square" rtlCol="0">
            <a:spAutoFit/>
          </a:bodyPr>
          <a:lstStyle/>
          <a:p>
            <a:r>
              <a:rPr lang="en-US" dirty="0"/>
              <a:t>Shared Hosting</a:t>
            </a:r>
          </a:p>
        </p:txBody>
      </p:sp>
      <p:sp>
        <p:nvSpPr>
          <p:cNvPr id="8" name="TextBox 7">
            <a:extLst>
              <a:ext uri="{FF2B5EF4-FFF2-40B4-BE49-F238E27FC236}">
                <a16:creationId xmlns:a16="http://schemas.microsoft.com/office/drawing/2014/main" id="{A634EE75-A9F3-4B2C-9375-5C311E8D6F46}"/>
              </a:ext>
            </a:extLst>
          </p:cNvPr>
          <p:cNvSpPr txBox="1"/>
          <p:nvPr/>
        </p:nvSpPr>
        <p:spPr>
          <a:xfrm>
            <a:off x="5683021" y="2090180"/>
            <a:ext cx="1944216" cy="369332"/>
          </a:xfrm>
          <a:prstGeom prst="rect">
            <a:avLst/>
          </a:prstGeom>
          <a:noFill/>
        </p:spPr>
        <p:txBody>
          <a:bodyPr wrap="square" rtlCol="0">
            <a:spAutoFit/>
          </a:bodyPr>
          <a:lstStyle/>
          <a:p>
            <a:r>
              <a:rPr lang="en-US" dirty="0"/>
              <a:t>Reseller Hosting</a:t>
            </a:r>
          </a:p>
        </p:txBody>
      </p:sp>
      <p:pic>
        <p:nvPicPr>
          <p:cNvPr id="9" name="Picture 8">
            <a:extLst>
              <a:ext uri="{FF2B5EF4-FFF2-40B4-BE49-F238E27FC236}">
                <a16:creationId xmlns:a16="http://schemas.microsoft.com/office/drawing/2014/main" id="{CB47EFF0-146E-440E-8181-1006C022FE33}"/>
              </a:ext>
            </a:extLst>
          </p:cNvPr>
          <p:cNvPicPr>
            <a:picLocks noChangeAspect="1"/>
          </p:cNvPicPr>
          <p:nvPr/>
        </p:nvPicPr>
        <p:blipFill>
          <a:blip r:embed="rId2"/>
          <a:stretch>
            <a:fillRect/>
          </a:stretch>
        </p:blipFill>
        <p:spPr>
          <a:xfrm>
            <a:off x="338700" y="1784720"/>
            <a:ext cx="3785953" cy="3066059"/>
          </a:xfrm>
          <a:prstGeom prst="rect">
            <a:avLst/>
          </a:prstGeom>
        </p:spPr>
      </p:pic>
      <p:pic>
        <p:nvPicPr>
          <p:cNvPr id="10" name="Picture 9">
            <a:extLst>
              <a:ext uri="{FF2B5EF4-FFF2-40B4-BE49-F238E27FC236}">
                <a16:creationId xmlns:a16="http://schemas.microsoft.com/office/drawing/2014/main" id="{0850BC64-3ABE-4E6F-A9E2-AE4E01188CD7}"/>
              </a:ext>
            </a:extLst>
          </p:cNvPr>
          <p:cNvPicPr>
            <a:picLocks noChangeAspect="1"/>
          </p:cNvPicPr>
          <p:nvPr/>
        </p:nvPicPr>
        <p:blipFill>
          <a:blip r:embed="rId3"/>
          <a:stretch>
            <a:fillRect/>
          </a:stretch>
        </p:blipFill>
        <p:spPr>
          <a:xfrm>
            <a:off x="4283966" y="2522983"/>
            <a:ext cx="4142064" cy="3893333"/>
          </a:xfrm>
          <a:prstGeom prst="rect">
            <a:avLst/>
          </a:prstGeom>
        </p:spPr>
      </p:pic>
    </p:spTree>
    <p:extLst>
      <p:ext uri="{BB962C8B-B14F-4D97-AF65-F5344CB8AC3E}">
        <p14:creationId xmlns:p14="http://schemas.microsoft.com/office/powerpoint/2010/main" val="1086913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3" name="TextBox 2">
            <a:extLst>
              <a:ext uri="{FF2B5EF4-FFF2-40B4-BE49-F238E27FC236}">
                <a16:creationId xmlns:a16="http://schemas.microsoft.com/office/drawing/2014/main" id="{C6C256EB-11A1-45EA-B10B-AEDEABA6CE6C}"/>
              </a:ext>
            </a:extLst>
          </p:cNvPr>
          <p:cNvSpPr txBox="1"/>
          <p:nvPr/>
        </p:nvSpPr>
        <p:spPr>
          <a:xfrm>
            <a:off x="1691680" y="1403484"/>
            <a:ext cx="1944216" cy="369332"/>
          </a:xfrm>
          <a:prstGeom prst="rect">
            <a:avLst/>
          </a:prstGeom>
          <a:noFill/>
        </p:spPr>
        <p:txBody>
          <a:bodyPr wrap="square" rtlCol="0">
            <a:spAutoFit/>
          </a:bodyPr>
          <a:lstStyle/>
          <a:p>
            <a:r>
              <a:rPr lang="en-US" dirty="0"/>
              <a:t>Cloud Hosting</a:t>
            </a:r>
          </a:p>
        </p:txBody>
      </p:sp>
      <p:sp>
        <p:nvSpPr>
          <p:cNvPr id="8" name="TextBox 7">
            <a:extLst>
              <a:ext uri="{FF2B5EF4-FFF2-40B4-BE49-F238E27FC236}">
                <a16:creationId xmlns:a16="http://schemas.microsoft.com/office/drawing/2014/main" id="{A634EE75-A9F3-4B2C-9375-5C311E8D6F46}"/>
              </a:ext>
            </a:extLst>
          </p:cNvPr>
          <p:cNvSpPr txBox="1"/>
          <p:nvPr/>
        </p:nvSpPr>
        <p:spPr>
          <a:xfrm>
            <a:off x="6120074" y="2090180"/>
            <a:ext cx="1944216" cy="369332"/>
          </a:xfrm>
          <a:prstGeom prst="rect">
            <a:avLst/>
          </a:prstGeom>
          <a:noFill/>
        </p:spPr>
        <p:txBody>
          <a:bodyPr wrap="square" rtlCol="0">
            <a:spAutoFit/>
          </a:bodyPr>
          <a:lstStyle/>
          <a:p>
            <a:r>
              <a:rPr lang="en-US" dirty="0"/>
              <a:t>VPS Hosting</a:t>
            </a:r>
          </a:p>
        </p:txBody>
      </p:sp>
      <p:pic>
        <p:nvPicPr>
          <p:cNvPr id="11" name="Picture 10">
            <a:extLst>
              <a:ext uri="{FF2B5EF4-FFF2-40B4-BE49-F238E27FC236}">
                <a16:creationId xmlns:a16="http://schemas.microsoft.com/office/drawing/2014/main" id="{520E91F3-BCA3-4A3F-B736-9C5F4C09105F}"/>
              </a:ext>
            </a:extLst>
          </p:cNvPr>
          <p:cNvPicPr>
            <a:picLocks noChangeAspect="1"/>
          </p:cNvPicPr>
          <p:nvPr/>
        </p:nvPicPr>
        <p:blipFill>
          <a:blip r:embed="rId2"/>
          <a:stretch>
            <a:fillRect/>
          </a:stretch>
        </p:blipFill>
        <p:spPr>
          <a:xfrm>
            <a:off x="251520" y="1800287"/>
            <a:ext cx="4466498" cy="3623502"/>
          </a:xfrm>
          <a:prstGeom prst="rect">
            <a:avLst/>
          </a:prstGeom>
        </p:spPr>
      </p:pic>
      <p:pic>
        <p:nvPicPr>
          <p:cNvPr id="12" name="Picture 11">
            <a:extLst>
              <a:ext uri="{FF2B5EF4-FFF2-40B4-BE49-F238E27FC236}">
                <a16:creationId xmlns:a16="http://schemas.microsoft.com/office/drawing/2014/main" id="{957A340D-F6D0-4C24-A8C6-9FDBBC885964}"/>
              </a:ext>
            </a:extLst>
          </p:cNvPr>
          <p:cNvPicPr>
            <a:picLocks noChangeAspect="1"/>
          </p:cNvPicPr>
          <p:nvPr/>
        </p:nvPicPr>
        <p:blipFill>
          <a:blip r:embed="rId3"/>
          <a:stretch>
            <a:fillRect/>
          </a:stretch>
        </p:blipFill>
        <p:spPr>
          <a:xfrm>
            <a:off x="4861588" y="2459512"/>
            <a:ext cx="3819770" cy="3338648"/>
          </a:xfrm>
          <a:prstGeom prst="rect">
            <a:avLst/>
          </a:prstGeom>
        </p:spPr>
      </p:pic>
    </p:spTree>
    <p:extLst>
      <p:ext uri="{BB962C8B-B14F-4D97-AF65-F5344CB8AC3E}">
        <p14:creationId xmlns:p14="http://schemas.microsoft.com/office/powerpoint/2010/main" val="262441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Contents</a:t>
            </a:r>
          </a:p>
        </p:txBody>
      </p:sp>
      <p:graphicFrame>
        <p:nvGraphicFramePr>
          <p:cNvPr id="2" name="Table 1">
            <a:extLst>
              <a:ext uri="{FF2B5EF4-FFF2-40B4-BE49-F238E27FC236}">
                <a16:creationId xmlns:a16="http://schemas.microsoft.com/office/drawing/2014/main" id="{6F2896E3-39EB-4ECA-AD65-AB059FA4FCC5}"/>
              </a:ext>
            </a:extLst>
          </p:cNvPr>
          <p:cNvGraphicFramePr>
            <a:graphicFrameLocks noGrp="1"/>
          </p:cNvGraphicFramePr>
          <p:nvPr>
            <p:extLst>
              <p:ext uri="{D42A27DB-BD31-4B8C-83A1-F6EECF244321}">
                <p14:modId xmlns:p14="http://schemas.microsoft.com/office/powerpoint/2010/main" val="109372451"/>
              </p:ext>
            </p:extLst>
          </p:nvPr>
        </p:nvGraphicFramePr>
        <p:xfrm>
          <a:off x="179388" y="1101724"/>
          <a:ext cx="8641084" cy="3532408"/>
        </p:xfrm>
        <a:graphic>
          <a:graphicData uri="http://schemas.openxmlformats.org/drawingml/2006/table">
            <a:tbl>
              <a:tblPr firstRow="1" bandRow="1">
                <a:tableStyleId>{5C22544A-7EE6-4342-B048-85BDC9FD1C3A}</a:tableStyleId>
              </a:tblPr>
              <a:tblGrid>
                <a:gridCol w="1203209">
                  <a:extLst>
                    <a:ext uri="{9D8B030D-6E8A-4147-A177-3AD203B41FA5}">
                      <a16:colId xmlns:a16="http://schemas.microsoft.com/office/drawing/2014/main" val="2834307532"/>
                    </a:ext>
                  </a:extLst>
                </a:gridCol>
                <a:gridCol w="7437875">
                  <a:extLst>
                    <a:ext uri="{9D8B030D-6E8A-4147-A177-3AD203B41FA5}">
                      <a16:colId xmlns:a16="http://schemas.microsoft.com/office/drawing/2014/main" val="4186691054"/>
                    </a:ext>
                  </a:extLst>
                </a:gridCol>
              </a:tblGrid>
              <a:tr h="441551">
                <a:tc>
                  <a:txBody>
                    <a:bodyPr/>
                    <a:lstStyle/>
                    <a:p>
                      <a:pPr algn="ctr"/>
                      <a:r>
                        <a:rPr lang="en-SG" sz="1600" dirty="0"/>
                        <a:t>S. No.</a:t>
                      </a:r>
                    </a:p>
                  </a:txBody>
                  <a:tcPr marL="91436" marR="91436" marT="45709" marB="45709" anchor="ctr"/>
                </a:tc>
                <a:tc>
                  <a:txBody>
                    <a:bodyPr/>
                    <a:lstStyle/>
                    <a:p>
                      <a:pPr algn="ctr"/>
                      <a:r>
                        <a:rPr lang="en-SG" sz="1600" dirty="0"/>
                        <a:t>Description</a:t>
                      </a:r>
                    </a:p>
                  </a:txBody>
                  <a:tcPr marL="91436" marR="91436" marT="45709" marB="45709" anchor="ctr"/>
                </a:tc>
                <a:extLst>
                  <a:ext uri="{0D108BD9-81ED-4DB2-BD59-A6C34878D82A}">
                    <a16:rowId xmlns:a16="http://schemas.microsoft.com/office/drawing/2014/main" val="1698723346"/>
                  </a:ext>
                </a:extLst>
              </a:tr>
              <a:tr h="441551">
                <a:tc>
                  <a:txBody>
                    <a:bodyPr/>
                    <a:lstStyle/>
                    <a:p>
                      <a:pPr algn="ctr"/>
                      <a:r>
                        <a:rPr lang="en-SG" sz="1600" dirty="0">
                          <a:latin typeface="+mn-lt"/>
                        </a:rPr>
                        <a:t>01</a:t>
                      </a:r>
                    </a:p>
                  </a:txBody>
                  <a:tcPr marL="91436" marR="91436" marT="45709" marB="45709" anchor="ctr"/>
                </a:tc>
                <a:tc>
                  <a:txBody>
                    <a:bodyPr/>
                    <a:lstStyle/>
                    <a:p>
                      <a:pPr marL="342900" lvl="2" algn="l" fontAlgn="b"/>
                      <a:r>
                        <a:rPr lang="en-SG" sz="1600" b="0" i="0" u="none" strike="noStrike" dirty="0">
                          <a:solidFill>
                            <a:srgbClr val="000000"/>
                          </a:solidFill>
                          <a:effectLst/>
                          <a:latin typeface="+mn-lt"/>
                        </a:rPr>
                        <a:t>List of software used</a:t>
                      </a:r>
                    </a:p>
                  </a:txBody>
                  <a:tcPr marL="6350" marR="6350" marT="6351" marB="0" anchor="ctr"/>
                </a:tc>
                <a:extLst>
                  <a:ext uri="{0D108BD9-81ED-4DB2-BD59-A6C34878D82A}">
                    <a16:rowId xmlns:a16="http://schemas.microsoft.com/office/drawing/2014/main" val="3383460755"/>
                  </a:ext>
                </a:extLst>
              </a:tr>
              <a:tr h="441551">
                <a:tc>
                  <a:txBody>
                    <a:bodyPr/>
                    <a:lstStyle/>
                    <a:p>
                      <a:pPr algn="ctr"/>
                      <a:r>
                        <a:rPr lang="en-SG" sz="1600" dirty="0">
                          <a:latin typeface="+mn-lt"/>
                        </a:rPr>
                        <a:t>02</a:t>
                      </a:r>
                    </a:p>
                  </a:txBody>
                  <a:tcPr marL="91436" marR="91436" marT="45709" marB="45709" anchor="ctr"/>
                </a:tc>
                <a:tc>
                  <a:txBody>
                    <a:bodyPr/>
                    <a:lstStyle/>
                    <a:p>
                      <a:pPr marL="342900" lvl="2" algn="l" fontAlgn="b"/>
                      <a:r>
                        <a:rPr lang="en-SG" sz="1600" b="0" i="0" u="none" strike="noStrike" dirty="0">
                          <a:solidFill>
                            <a:srgbClr val="000000"/>
                          </a:solidFill>
                          <a:effectLst/>
                          <a:latin typeface="+mn-lt"/>
                        </a:rPr>
                        <a:t>OO Paradigm</a:t>
                      </a:r>
                    </a:p>
                  </a:txBody>
                  <a:tcPr marL="6350" marR="6350" marT="6351" marB="0" anchor="ctr"/>
                </a:tc>
                <a:extLst>
                  <a:ext uri="{0D108BD9-81ED-4DB2-BD59-A6C34878D82A}">
                    <a16:rowId xmlns:a16="http://schemas.microsoft.com/office/drawing/2014/main" val="502453963"/>
                  </a:ext>
                </a:extLst>
              </a:tr>
              <a:tr h="441551">
                <a:tc>
                  <a:txBody>
                    <a:bodyPr/>
                    <a:lstStyle/>
                    <a:p>
                      <a:pPr algn="ctr"/>
                      <a:r>
                        <a:rPr lang="en-SG" sz="1600" dirty="0">
                          <a:latin typeface="+mn-lt"/>
                        </a:rPr>
                        <a:t>03</a:t>
                      </a:r>
                    </a:p>
                  </a:txBody>
                  <a:tcPr marL="91436" marR="91436" marT="45709" marB="45709" anchor="ctr"/>
                </a:tc>
                <a:tc>
                  <a:txBody>
                    <a:bodyPr/>
                    <a:lstStyle/>
                    <a:p>
                      <a:pPr marL="342900" lvl="2" algn="l" fontAlgn="b"/>
                      <a:r>
                        <a:rPr lang="en-SG" sz="1600" b="0" i="0" u="none" strike="noStrike" dirty="0">
                          <a:solidFill>
                            <a:srgbClr val="000000"/>
                          </a:solidFill>
                          <a:effectLst/>
                          <a:latin typeface="+mn-lt"/>
                        </a:rPr>
                        <a:t>Class Relationships</a:t>
                      </a:r>
                    </a:p>
                  </a:txBody>
                  <a:tcPr marL="6350" marR="6350" marT="6351" marB="0" anchor="ctr"/>
                </a:tc>
                <a:extLst>
                  <a:ext uri="{0D108BD9-81ED-4DB2-BD59-A6C34878D82A}">
                    <a16:rowId xmlns:a16="http://schemas.microsoft.com/office/drawing/2014/main" val="3888214698"/>
                  </a:ext>
                </a:extLst>
              </a:tr>
              <a:tr h="441551">
                <a:tc>
                  <a:txBody>
                    <a:bodyPr/>
                    <a:lstStyle/>
                    <a:p>
                      <a:pPr algn="ctr"/>
                      <a:r>
                        <a:rPr lang="en-SG" sz="1600" dirty="0">
                          <a:latin typeface="+mn-lt"/>
                        </a:rPr>
                        <a:t>04</a:t>
                      </a:r>
                    </a:p>
                  </a:txBody>
                  <a:tcPr marL="91436" marR="91436" marT="45709" marB="45709" anchor="ctr"/>
                </a:tc>
                <a:tc>
                  <a:txBody>
                    <a:bodyPr/>
                    <a:lstStyle/>
                    <a:p>
                      <a:pPr marL="342900" lvl="2" algn="l"/>
                      <a:r>
                        <a:rPr lang="en-US" sz="1600" dirty="0"/>
                        <a:t>Class Diagram</a:t>
                      </a:r>
                    </a:p>
                  </a:txBody>
                  <a:tcPr marL="6350" marR="6350" marT="6351" marB="0" anchor="ctr"/>
                </a:tc>
                <a:extLst>
                  <a:ext uri="{0D108BD9-81ED-4DB2-BD59-A6C34878D82A}">
                    <a16:rowId xmlns:a16="http://schemas.microsoft.com/office/drawing/2014/main" val="1429497512"/>
                  </a:ext>
                </a:extLst>
              </a:tr>
              <a:tr h="441551">
                <a:tc>
                  <a:txBody>
                    <a:bodyPr/>
                    <a:lstStyle/>
                    <a:p>
                      <a:pPr algn="ctr"/>
                      <a:r>
                        <a:rPr lang="en-SG" sz="1600" dirty="0">
                          <a:latin typeface="+mn-lt"/>
                        </a:rPr>
                        <a:t>05</a:t>
                      </a:r>
                    </a:p>
                  </a:txBody>
                  <a:tcPr marL="91436" marR="91436" marT="45709" marB="45709" anchor="ctr"/>
                </a:tc>
                <a:tc>
                  <a:txBody>
                    <a:bodyPr/>
                    <a:lstStyle/>
                    <a:p>
                      <a:pPr marL="342900" lvl="2" algn="l"/>
                      <a:r>
                        <a:rPr lang="en-US" sz="1600" dirty="0"/>
                        <a:t>Developing Triple A portlet</a:t>
                      </a:r>
                    </a:p>
                  </a:txBody>
                  <a:tcPr marL="6350" marR="6350" marT="6351" marB="0" anchor="ctr"/>
                </a:tc>
                <a:extLst>
                  <a:ext uri="{0D108BD9-81ED-4DB2-BD59-A6C34878D82A}">
                    <a16:rowId xmlns:a16="http://schemas.microsoft.com/office/drawing/2014/main" val="1257684296"/>
                  </a:ext>
                </a:extLst>
              </a:tr>
              <a:tr h="441551">
                <a:tc>
                  <a:txBody>
                    <a:bodyPr/>
                    <a:lstStyle/>
                    <a:p>
                      <a:pPr algn="ctr"/>
                      <a:r>
                        <a:rPr lang="en-SG" sz="1600" dirty="0">
                          <a:latin typeface="+mn-lt"/>
                        </a:rPr>
                        <a:t>06</a:t>
                      </a:r>
                    </a:p>
                  </a:txBody>
                  <a:tcPr marL="91436" marR="91436" marT="45709" marB="45709" anchor="ctr"/>
                </a:tc>
                <a:tc>
                  <a:txBody>
                    <a:bodyPr/>
                    <a:lstStyle/>
                    <a:p>
                      <a:pPr marL="342900" lvl="2" algn="l" fontAlgn="b"/>
                      <a:r>
                        <a:rPr lang="en-SG" sz="1600" b="0" i="0" u="none" strike="noStrike" dirty="0">
                          <a:solidFill>
                            <a:srgbClr val="000000"/>
                          </a:solidFill>
                          <a:effectLst/>
                          <a:latin typeface="+mn-lt"/>
                        </a:rPr>
                        <a:t>Customer Management Portlet</a:t>
                      </a:r>
                    </a:p>
                  </a:txBody>
                  <a:tcPr marL="6350" marR="6350" marT="6351" marB="0" anchor="ctr"/>
                </a:tc>
                <a:extLst>
                  <a:ext uri="{0D108BD9-81ED-4DB2-BD59-A6C34878D82A}">
                    <a16:rowId xmlns:a16="http://schemas.microsoft.com/office/drawing/2014/main" val="3512515867"/>
                  </a:ext>
                </a:extLst>
              </a:tr>
              <a:tr h="441551">
                <a:tc>
                  <a:txBody>
                    <a:bodyPr/>
                    <a:lstStyle/>
                    <a:p>
                      <a:pPr algn="ctr"/>
                      <a:r>
                        <a:rPr lang="en-SG" sz="1600" dirty="0">
                          <a:latin typeface="+mn-lt"/>
                        </a:rPr>
                        <a:t>07</a:t>
                      </a:r>
                    </a:p>
                  </a:txBody>
                  <a:tcPr marL="91436" marR="91436" marT="45709" marB="45709" anchor="ctr"/>
                </a:tc>
                <a:tc>
                  <a:txBody>
                    <a:bodyPr/>
                    <a:lstStyle/>
                    <a:p>
                      <a:pPr marL="342900" marR="0" lvl="2" indent="0" algn="l" defTabSz="342900" rtl="0" eaLnBrk="1" fontAlgn="b" latinLnBrk="0" hangingPunct="1">
                        <a:lnSpc>
                          <a:spcPct val="100000"/>
                        </a:lnSpc>
                        <a:spcBef>
                          <a:spcPts val="0"/>
                        </a:spcBef>
                        <a:spcAft>
                          <a:spcPts val="0"/>
                        </a:spcAft>
                        <a:buClrTx/>
                        <a:buSzTx/>
                        <a:buFontTx/>
                        <a:buNone/>
                        <a:tabLst/>
                        <a:defRPr/>
                      </a:pPr>
                      <a:r>
                        <a:rPr lang="en-SG" sz="1600" b="0" i="0" u="none" strike="noStrike" dirty="0">
                          <a:solidFill>
                            <a:srgbClr val="000000"/>
                          </a:solidFill>
                          <a:effectLst/>
                          <a:latin typeface="+mn-lt"/>
                        </a:rPr>
                        <a:t>Design Patterns</a:t>
                      </a:r>
                    </a:p>
                  </a:txBody>
                  <a:tcPr marL="6350" marR="6350" marT="6351" marB="0" anchor="ctr"/>
                </a:tc>
                <a:extLst>
                  <a:ext uri="{0D108BD9-81ED-4DB2-BD59-A6C34878D82A}">
                    <a16:rowId xmlns:a16="http://schemas.microsoft.com/office/drawing/2014/main" val="1297185499"/>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Developing Triple A portal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3" name="TextBox 2">
            <a:extLst>
              <a:ext uri="{FF2B5EF4-FFF2-40B4-BE49-F238E27FC236}">
                <a16:creationId xmlns:a16="http://schemas.microsoft.com/office/drawing/2014/main" id="{C6C256EB-11A1-45EA-B10B-AEDEABA6CE6C}"/>
              </a:ext>
            </a:extLst>
          </p:cNvPr>
          <p:cNvSpPr txBox="1"/>
          <p:nvPr/>
        </p:nvSpPr>
        <p:spPr>
          <a:xfrm>
            <a:off x="1475656" y="1480343"/>
            <a:ext cx="2088232" cy="369332"/>
          </a:xfrm>
          <a:prstGeom prst="rect">
            <a:avLst/>
          </a:prstGeom>
          <a:noFill/>
        </p:spPr>
        <p:txBody>
          <a:bodyPr wrap="square" rtlCol="0">
            <a:spAutoFit/>
          </a:bodyPr>
          <a:lstStyle/>
          <a:p>
            <a:r>
              <a:rPr lang="en-US" dirty="0"/>
              <a:t>Dedicated Hosting</a:t>
            </a:r>
          </a:p>
        </p:txBody>
      </p:sp>
      <p:sp>
        <p:nvSpPr>
          <p:cNvPr id="8" name="TextBox 7">
            <a:extLst>
              <a:ext uri="{FF2B5EF4-FFF2-40B4-BE49-F238E27FC236}">
                <a16:creationId xmlns:a16="http://schemas.microsoft.com/office/drawing/2014/main" id="{A634EE75-A9F3-4B2C-9375-5C311E8D6F46}"/>
              </a:ext>
            </a:extLst>
          </p:cNvPr>
          <p:cNvSpPr txBox="1"/>
          <p:nvPr/>
        </p:nvSpPr>
        <p:spPr>
          <a:xfrm>
            <a:off x="5220072" y="2090180"/>
            <a:ext cx="2844218" cy="369332"/>
          </a:xfrm>
          <a:prstGeom prst="rect">
            <a:avLst/>
          </a:prstGeom>
          <a:noFill/>
        </p:spPr>
        <p:txBody>
          <a:bodyPr wrap="square" rtlCol="0">
            <a:spAutoFit/>
          </a:bodyPr>
          <a:lstStyle/>
          <a:p>
            <a:r>
              <a:rPr lang="en-US" dirty="0"/>
              <a:t>Colocation Server Hosting</a:t>
            </a:r>
          </a:p>
        </p:txBody>
      </p:sp>
      <p:pic>
        <p:nvPicPr>
          <p:cNvPr id="9" name="Picture 8">
            <a:extLst>
              <a:ext uri="{FF2B5EF4-FFF2-40B4-BE49-F238E27FC236}">
                <a16:creationId xmlns:a16="http://schemas.microsoft.com/office/drawing/2014/main" id="{DBE99903-5576-4FB0-B901-A376F9A89475}"/>
              </a:ext>
            </a:extLst>
          </p:cNvPr>
          <p:cNvPicPr>
            <a:picLocks noChangeAspect="1"/>
          </p:cNvPicPr>
          <p:nvPr/>
        </p:nvPicPr>
        <p:blipFill>
          <a:blip r:embed="rId2"/>
          <a:stretch>
            <a:fillRect/>
          </a:stretch>
        </p:blipFill>
        <p:spPr>
          <a:xfrm>
            <a:off x="462642" y="1926124"/>
            <a:ext cx="3677440" cy="3408058"/>
          </a:xfrm>
          <a:prstGeom prst="rect">
            <a:avLst/>
          </a:prstGeom>
        </p:spPr>
      </p:pic>
    </p:spTree>
    <p:extLst>
      <p:ext uri="{BB962C8B-B14F-4D97-AF65-F5344CB8AC3E}">
        <p14:creationId xmlns:p14="http://schemas.microsoft.com/office/powerpoint/2010/main" val="147280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Customer Management Portlet</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F18AA19A-8D22-41E7-90AC-E040813D6163}"/>
              </a:ext>
            </a:extLst>
          </p:cNvPr>
          <p:cNvPicPr>
            <a:picLocks noChangeAspect="1"/>
          </p:cNvPicPr>
          <p:nvPr/>
        </p:nvPicPr>
        <p:blipFill>
          <a:blip r:embed="rId2"/>
          <a:stretch>
            <a:fillRect/>
          </a:stretch>
        </p:blipFill>
        <p:spPr>
          <a:xfrm>
            <a:off x="467419" y="1700808"/>
            <a:ext cx="4104581" cy="2814744"/>
          </a:xfrm>
          <a:prstGeom prst="rect">
            <a:avLst/>
          </a:prstGeom>
        </p:spPr>
      </p:pic>
      <p:pic>
        <p:nvPicPr>
          <p:cNvPr id="7" name="Picture 6">
            <a:extLst>
              <a:ext uri="{FF2B5EF4-FFF2-40B4-BE49-F238E27FC236}">
                <a16:creationId xmlns:a16="http://schemas.microsoft.com/office/drawing/2014/main" id="{FD6A949E-0740-4010-B046-3C63FFDD92B2}"/>
              </a:ext>
            </a:extLst>
          </p:cNvPr>
          <p:cNvPicPr>
            <a:picLocks noChangeAspect="1"/>
          </p:cNvPicPr>
          <p:nvPr/>
        </p:nvPicPr>
        <p:blipFill>
          <a:blip r:embed="rId3"/>
          <a:stretch>
            <a:fillRect/>
          </a:stretch>
        </p:blipFill>
        <p:spPr>
          <a:xfrm>
            <a:off x="4751420" y="1733013"/>
            <a:ext cx="3946459" cy="2313814"/>
          </a:xfrm>
          <a:prstGeom prst="rect">
            <a:avLst/>
          </a:prstGeom>
        </p:spPr>
      </p:pic>
    </p:spTree>
    <p:extLst>
      <p:ext uri="{BB962C8B-B14F-4D97-AF65-F5344CB8AC3E}">
        <p14:creationId xmlns:p14="http://schemas.microsoft.com/office/powerpoint/2010/main" val="1479864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Design Patterns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SG" b="1" dirty="0">
                <a:solidFill>
                  <a:schemeClr val="tx1"/>
                </a:solidFill>
              </a:rPr>
              <a:t>Usage of Design Pattern in Software Development</a:t>
            </a:r>
            <a:br>
              <a:rPr lang="en-SG" b="1" dirty="0">
                <a:solidFill>
                  <a:schemeClr val="tx1"/>
                </a:solidFill>
              </a:rPr>
            </a:br>
            <a:r>
              <a:rPr lang="en-US" b="0" dirty="0">
                <a:solidFill>
                  <a:schemeClr val="tx1"/>
                </a:solidFill>
                <a:effectLst/>
                <a:ea typeface="Calibri" panose="020F0502020204030204" pitchFamily="34" charset="0"/>
                <a:cs typeface="Arial" panose="020B0604020202020204" pitchFamily="34" charset="0"/>
              </a:rPr>
              <a:t>The use of design patterns in the Triple A Portlet is critical for maintaining neat and clean code.</a:t>
            </a:r>
            <a:r>
              <a:rPr lang="en-US" b="1" dirty="0">
                <a:solidFill>
                  <a:schemeClr val="tx1"/>
                </a:solidFill>
                <a:ea typeface="Calibri" panose="020F0502020204030204" pitchFamily="34" charset="0"/>
                <a:cs typeface="Arial" panose="020B0604020202020204" pitchFamily="34" charset="0"/>
              </a:rPr>
              <a:t> </a:t>
            </a:r>
            <a:r>
              <a:rPr lang="en-US" b="0" dirty="0">
                <a:solidFill>
                  <a:schemeClr val="tx1"/>
                </a:solidFill>
                <a:effectLst/>
                <a:ea typeface="Calibri" panose="020F0502020204030204" pitchFamily="34" charset="0"/>
                <a:cs typeface="Arial" panose="020B0604020202020204" pitchFamily="34" charset="0"/>
              </a:rPr>
              <a:t>Even though the portlet has many layers of services and classes, not every design pattern will be useful when used by the portlet.</a:t>
            </a:r>
            <a:r>
              <a:rPr lang="en-US" b="1" dirty="0">
                <a:solidFill>
                  <a:schemeClr val="tx1"/>
                </a:solidFill>
                <a:ea typeface="Calibri" panose="020F0502020204030204" pitchFamily="34" charset="0"/>
                <a:cs typeface="Arial" panose="020B0604020202020204" pitchFamily="34" charset="0"/>
              </a:rPr>
              <a:t> </a:t>
            </a:r>
            <a:r>
              <a:rPr lang="en-US" b="0" dirty="0">
                <a:solidFill>
                  <a:schemeClr val="tx1"/>
                </a:solidFill>
                <a:effectLst/>
                <a:ea typeface="Calibri" panose="020F0502020204030204" pitchFamily="34" charset="0"/>
                <a:cs typeface="Arial" panose="020B0604020202020204" pitchFamily="34" charset="0"/>
              </a:rPr>
              <a:t>We must use this information to determine the correct and optimal design pattern for the portlet. Because of the multiple layers of java classes, the portlet has already used the Factory pattern. And, because we don't use any filtering functions in the portlet, using the filter pattern is probably not the best pattern to adapt into it.</a:t>
            </a:r>
            <a:r>
              <a:rPr lang="en-US" b="1" dirty="0">
                <a:solidFill>
                  <a:schemeClr val="tx1"/>
                </a:solidFill>
                <a:ea typeface="Calibri" panose="020F0502020204030204" pitchFamily="34" charset="0"/>
                <a:cs typeface="Arial" panose="020B0604020202020204" pitchFamily="34" charset="0"/>
              </a:rPr>
              <a:t> </a:t>
            </a:r>
            <a:r>
              <a:rPr lang="en-US" b="0" dirty="0">
                <a:solidFill>
                  <a:schemeClr val="tx1"/>
                </a:solidFill>
                <a:effectLst/>
                <a:ea typeface="Calibri" panose="020F0502020204030204" pitchFamily="34" charset="0"/>
                <a:cs typeface="Arial" panose="020B0604020202020204" pitchFamily="34" charset="0"/>
              </a:rPr>
              <a:t>Especially given how the portlet implements the method and the fact that there are multiple layers of java classes.</a:t>
            </a:r>
          </a:p>
          <a:p>
            <a:pPr marL="342900" indent="-342900">
              <a:buFont typeface="Wingdings" panose="05000000000000000000" pitchFamily="2" charset="2"/>
              <a:buChar char="q"/>
              <a:defRPr/>
            </a:pPr>
            <a:endParaRPr lang="en-SG" b="1" dirty="0">
              <a:solidFill>
                <a:schemeClr val="tx1"/>
              </a:solidFill>
            </a:endParaRPr>
          </a:p>
          <a:p>
            <a:pPr marL="342900" indent="-342900">
              <a:buFont typeface="Wingdings" panose="05000000000000000000" pitchFamily="2" charset="2"/>
              <a:buChar char="q"/>
              <a:defRPr/>
            </a:pPr>
            <a:r>
              <a:rPr lang="en-US" b="1" dirty="0">
                <a:solidFill>
                  <a:schemeClr val="tx1"/>
                </a:solidFill>
                <a:effectLst/>
                <a:ea typeface="Calibri" panose="020F0502020204030204" pitchFamily="34" charset="0"/>
                <a:cs typeface="Arial" panose="020B0604020202020204" pitchFamily="34" charset="0"/>
              </a:rPr>
              <a:t>The consequences of design patterns which used in the project</a:t>
            </a:r>
            <a:br>
              <a:rPr lang="en-US" b="1" dirty="0">
                <a:solidFill>
                  <a:schemeClr val="tx1"/>
                </a:solidFill>
                <a:ea typeface="Calibri" panose="020F0502020204030204" pitchFamily="34" charset="0"/>
                <a:cs typeface="Arial" panose="020B0604020202020204" pitchFamily="34" charset="0"/>
              </a:rPr>
            </a:br>
            <a:r>
              <a:rPr lang="en-US" b="0" dirty="0">
                <a:solidFill>
                  <a:schemeClr val="tx1"/>
                </a:solidFill>
                <a:effectLst/>
                <a:ea typeface="Calibri" panose="020F0502020204030204" pitchFamily="34" charset="0"/>
                <a:cs typeface="Arial" panose="020B0604020202020204" pitchFamily="34" charset="0"/>
              </a:rPr>
              <a:t>Using the factory pattern in a portlet or any OOP project will result in cleaner and tidier code, but if used excessively will result in a large number of required classes for main class implementation.</a:t>
            </a:r>
            <a:endParaRPr lang="en-US" b="1" dirty="0">
              <a:solidFill>
                <a:schemeClr val="tx1"/>
              </a:solidFill>
              <a:effectLst/>
              <a:ea typeface="Calibri" panose="020F0502020204030204" pitchFamily="34" charset="0"/>
              <a:cs typeface="Arial" panose="020B0604020202020204" pitchFamily="34" charset="0"/>
            </a:endParaRPr>
          </a:p>
          <a:p>
            <a:pPr marL="342900" indent="-342900">
              <a:buFont typeface="Wingdings" panose="05000000000000000000" pitchFamily="2" charset="2"/>
              <a:buChar char="q"/>
              <a:defRPr/>
            </a:pPr>
            <a:endParaRPr lang="en-SG" b="1" dirty="0">
              <a:solidFill>
                <a:schemeClr val="tx1"/>
              </a:solidFill>
            </a:endParaRPr>
          </a:p>
          <a:p>
            <a:pPr marL="342900" indent="-342900">
              <a:buFont typeface="Wingdings" panose="05000000000000000000" pitchFamily="2" charset="2"/>
              <a:buChar char="q"/>
              <a:defRPr/>
            </a:pPr>
            <a:endParaRPr lang="en-SG" b="1" dirty="0">
              <a:solidFill>
                <a:schemeClr val="tx1"/>
              </a:solidFill>
            </a:endParaRPr>
          </a:p>
          <a:p>
            <a:pPr marL="342900" indent="-342900">
              <a:buFont typeface="Wingdings" panose="05000000000000000000" pitchFamily="2" charset="2"/>
              <a:buChar char="q"/>
              <a:defRPr/>
            </a:pPr>
            <a:endParaRPr lang="en-SG" b="1" dirty="0">
              <a:solidFill>
                <a:schemeClr val="tx1"/>
              </a:solidFill>
            </a:endParaRPr>
          </a:p>
          <a:p>
            <a:pPr marL="342900" marR="0" lvl="0" indent="-342900" algn="just">
              <a:lnSpc>
                <a:spcPts val="1300"/>
              </a:lnSpc>
              <a:spcBef>
                <a:spcPts val="400"/>
              </a:spcBef>
              <a:spcAft>
                <a:spcPts val="200"/>
              </a:spcAft>
              <a:buFont typeface="Symbol" panose="05050102010706020507" pitchFamily="18" charset="2"/>
              <a:buChar char=""/>
            </a:pPr>
            <a:endParaRPr lang="en-US" dirty="0">
              <a:solidFill>
                <a:schemeClr val="tx1"/>
              </a:solidFill>
              <a:ea typeface="Calibri" panose="020F0502020204030204" pitchFamily="34" charset="0"/>
              <a:cs typeface="Arial" panose="020B0604020202020204" pitchFamily="34" charset="0"/>
            </a:endParaRPr>
          </a:p>
          <a:p>
            <a:pPr marL="342900" marR="0" lvl="0" indent="-342900" algn="just">
              <a:lnSpc>
                <a:spcPts val="1300"/>
              </a:lnSpc>
              <a:spcBef>
                <a:spcPts val="400"/>
              </a:spcBef>
              <a:spcAft>
                <a:spcPts val="200"/>
              </a:spcAft>
              <a:buFont typeface="Symbol" panose="05050102010706020507" pitchFamily="18" charset="2"/>
              <a:buChar char=""/>
            </a:pPr>
            <a:endParaRPr lang="en-US" sz="1800" b="1" dirty="0">
              <a:solidFill>
                <a:schemeClr val="tx1"/>
              </a:solidFill>
              <a:effectLst/>
              <a:ea typeface="Calibri" panose="020F0502020204030204" pitchFamily="34" charset="0"/>
              <a:cs typeface="Arial" panose="020B0604020202020204" pitchFamily="34" charset="0"/>
            </a:endParaRPr>
          </a:p>
          <a:p>
            <a:pPr marL="342900" indent="-342900">
              <a:buFont typeface="Wingdings" panose="05000000000000000000" pitchFamily="2" charset="2"/>
              <a:buChar char="q"/>
              <a:defRPr/>
            </a:pPr>
            <a:endParaRPr lang="en-SG" sz="1600" b="1" dirty="0">
              <a:solidFill>
                <a:schemeClr val="tx1"/>
              </a:solidFill>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3067330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List of software used</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dirty="0">
                <a:solidFill>
                  <a:schemeClr val="tx1"/>
                </a:solidFill>
              </a:rPr>
              <a:t>Liferay IDE</a:t>
            </a: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738AE948-E2E0-4106-ADC1-32B807AF8E9C}"/>
              </a:ext>
            </a:extLst>
          </p:cNvPr>
          <p:cNvPicPr>
            <a:picLocks noChangeAspect="1"/>
          </p:cNvPicPr>
          <p:nvPr/>
        </p:nvPicPr>
        <p:blipFill>
          <a:blip r:embed="rId2"/>
          <a:stretch>
            <a:fillRect/>
          </a:stretch>
        </p:blipFill>
        <p:spPr>
          <a:xfrm>
            <a:off x="467544" y="1628800"/>
            <a:ext cx="4104456" cy="2819260"/>
          </a:xfrm>
          <a:prstGeom prst="rect">
            <a:avLst/>
          </a:prstGeom>
        </p:spPr>
      </p:pic>
      <p:pic>
        <p:nvPicPr>
          <p:cNvPr id="8" name="Picture 7">
            <a:extLst>
              <a:ext uri="{FF2B5EF4-FFF2-40B4-BE49-F238E27FC236}">
                <a16:creationId xmlns:a16="http://schemas.microsoft.com/office/drawing/2014/main" id="{A1289D72-6782-4FE0-BB98-848E052B84CD}"/>
              </a:ext>
            </a:extLst>
          </p:cNvPr>
          <p:cNvPicPr>
            <a:picLocks noChangeAspect="1"/>
          </p:cNvPicPr>
          <p:nvPr/>
        </p:nvPicPr>
        <p:blipFill>
          <a:blip r:embed="rId3"/>
          <a:stretch>
            <a:fillRect/>
          </a:stretch>
        </p:blipFill>
        <p:spPr>
          <a:xfrm>
            <a:off x="4834694" y="3038430"/>
            <a:ext cx="3779912" cy="2718692"/>
          </a:xfrm>
          <a:prstGeom prst="rect">
            <a:avLst/>
          </a:prstGeom>
        </p:spPr>
      </p:pic>
      <p:sp>
        <p:nvSpPr>
          <p:cNvPr id="9" name="TextBox 8">
            <a:extLst>
              <a:ext uri="{FF2B5EF4-FFF2-40B4-BE49-F238E27FC236}">
                <a16:creationId xmlns:a16="http://schemas.microsoft.com/office/drawing/2014/main" id="{A03393A3-8C71-4882-8B6B-0EB57EB8F8BA}"/>
              </a:ext>
            </a:extLst>
          </p:cNvPr>
          <p:cNvSpPr txBox="1"/>
          <p:nvPr/>
        </p:nvSpPr>
        <p:spPr>
          <a:xfrm>
            <a:off x="6028788" y="2534161"/>
            <a:ext cx="1441420" cy="369332"/>
          </a:xfrm>
          <a:prstGeom prst="rect">
            <a:avLst/>
          </a:prstGeom>
          <a:noFill/>
        </p:spPr>
        <p:txBody>
          <a:bodyPr wrap="none" rtlCol="0">
            <a:spAutoFit/>
          </a:bodyPr>
          <a:lstStyle/>
          <a:p>
            <a:r>
              <a:rPr lang="en-US" dirty="0"/>
              <a:t>Diagram.net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SG" sz="2000" b="1" dirty="0">
                <a:solidFill>
                  <a:schemeClr val="tx1"/>
                </a:solidFill>
              </a:rPr>
              <a:t>Object Oriented Programming</a:t>
            </a:r>
          </a:p>
          <a:p>
            <a:pPr lvl="1">
              <a:defRPr/>
            </a:pPr>
            <a:r>
              <a:rPr lang="en-US" sz="1600" dirty="0">
                <a:solidFill>
                  <a:schemeClr val="tx1"/>
                </a:solidFill>
              </a:rPr>
              <a:t>Object Oriented Programming or in short OOP is one of the programming paradigms which oriented to object. Then what its purpose? OOP aims to facilitate the development of a program. It has variables and functions wrapped into objects or classes. Both can interact with each other to form a program.</a:t>
            </a:r>
          </a:p>
          <a:p>
            <a:pPr lvl="1">
              <a:defRPr/>
            </a:pPr>
            <a:endParaRPr lang="en-US" sz="1600" dirty="0">
              <a:solidFill>
                <a:schemeClr val="tx1"/>
              </a:solidFill>
            </a:endParaRPr>
          </a:p>
          <a:p>
            <a:pPr marL="342900" indent="-342900">
              <a:buFont typeface="Wingdings" panose="05000000000000000000" pitchFamily="2" charset="2"/>
              <a:buChar char="q"/>
              <a:defRPr/>
            </a:pPr>
            <a:r>
              <a:rPr lang="en-US" sz="1600" b="1" dirty="0">
                <a:solidFill>
                  <a:schemeClr val="tx1"/>
                </a:solidFill>
              </a:rPr>
              <a:t>Main Structure</a:t>
            </a:r>
          </a:p>
          <a:p>
            <a:pPr marL="800100" lvl="1" indent="-342900">
              <a:buFont typeface="Wingdings" panose="05000000000000000000" pitchFamily="2" charset="2"/>
              <a:buChar char="§"/>
              <a:defRPr/>
            </a:pPr>
            <a:r>
              <a:rPr lang="en-US" sz="1600" b="1" dirty="0">
                <a:solidFill>
                  <a:schemeClr val="tx1"/>
                </a:solidFill>
              </a:rPr>
              <a:t>Classes</a:t>
            </a:r>
            <a:r>
              <a:rPr lang="en-US" sz="1600" dirty="0">
                <a:solidFill>
                  <a:schemeClr val="tx1"/>
                </a:solidFill>
              </a:rPr>
              <a:t> are responsible for collecting procedures/functions and variables in one place. Class is a blueprint of an object or template for creating objects. Class represented object that will be created. So naming Class should be appropriate for object.</a:t>
            </a:r>
          </a:p>
          <a:p>
            <a:pPr marL="800100" lvl="1" indent="-342900">
              <a:buFont typeface="Wingdings" panose="05000000000000000000" pitchFamily="2" charset="2"/>
              <a:buChar char="§"/>
              <a:defRPr/>
            </a:pPr>
            <a:r>
              <a:rPr lang="en-US" sz="1600" b="1" dirty="0">
                <a:solidFill>
                  <a:schemeClr val="tx1"/>
                </a:solidFill>
              </a:rPr>
              <a:t>Objects</a:t>
            </a:r>
            <a:r>
              <a:rPr lang="en-US" sz="1600" dirty="0">
                <a:solidFill>
                  <a:schemeClr val="tx1"/>
                </a:solidFill>
              </a:rPr>
              <a:t> are instances of a class created with specifically defined data. Objects can correspond to real-world objects or an abstract entity. When class is defined initially, the description is the only object that is defined.</a:t>
            </a:r>
          </a:p>
          <a:p>
            <a:pPr marL="800100" lvl="1" indent="-342900">
              <a:buFont typeface="Wingdings" panose="05000000000000000000" pitchFamily="2" charset="2"/>
              <a:buChar char="§"/>
              <a:defRPr/>
            </a:pPr>
            <a:r>
              <a:rPr lang="en-US" sz="1600" b="1" dirty="0">
                <a:solidFill>
                  <a:schemeClr val="tx1"/>
                </a:solidFill>
              </a:rPr>
              <a:t>Attributes</a:t>
            </a:r>
            <a:r>
              <a:rPr lang="en-US" sz="1600" dirty="0">
                <a:solidFill>
                  <a:schemeClr val="tx1"/>
                </a:solidFill>
              </a:rPr>
              <a:t> are part of a class that is still closely related to that class. Attributes can also be referred to as properties or properties of a class.</a:t>
            </a:r>
          </a:p>
          <a:p>
            <a:pPr marL="800100" lvl="1" indent="-342900">
              <a:buFont typeface="Wingdings" panose="05000000000000000000" pitchFamily="2" charset="2"/>
              <a:buChar char="§"/>
              <a:defRPr/>
            </a:pPr>
            <a:r>
              <a:rPr lang="en-US" sz="1600" b="1" dirty="0">
                <a:solidFill>
                  <a:schemeClr val="tx1"/>
                </a:solidFill>
              </a:rPr>
              <a:t>Method</a:t>
            </a:r>
            <a:r>
              <a:rPr lang="en-US" sz="1600" dirty="0">
                <a:solidFill>
                  <a:schemeClr val="tx1"/>
                </a:solidFill>
              </a:rPr>
              <a:t> role describes how an attribute act. The role in question is in the form of behavior that can be described by a method. Additionally, the subroutines contained in an object are called instance methods. Programmers use methods for reusability or keeping functionality encapsulated inside one object at a time.</a:t>
            </a:r>
          </a:p>
        </p:txBody>
      </p:sp>
    </p:spTree>
    <p:extLst>
      <p:ext uri="{BB962C8B-B14F-4D97-AF65-F5344CB8AC3E}">
        <p14:creationId xmlns:p14="http://schemas.microsoft.com/office/powerpoint/2010/main" val="128590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US" b="1" dirty="0">
                <a:solidFill>
                  <a:schemeClr val="tx1"/>
                </a:solidFill>
              </a:rPr>
              <a:t>Characteristics of Object Oriented Programming Paradigm</a:t>
            </a:r>
          </a:p>
          <a:p>
            <a:pPr marL="800100" lvl="1" indent="-342900">
              <a:buFont typeface="Wingdings" panose="05000000000000000000" pitchFamily="2" charset="2"/>
              <a:buChar char="§"/>
              <a:defRPr/>
            </a:pPr>
            <a:r>
              <a:rPr lang="en-US" b="1" dirty="0">
                <a:solidFill>
                  <a:schemeClr val="tx1"/>
                </a:solidFill>
              </a:rPr>
              <a:t>Encapsulation</a:t>
            </a:r>
            <a:br>
              <a:rPr lang="en-US" b="1" dirty="0">
                <a:solidFill>
                  <a:schemeClr val="tx1"/>
                </a:solidFill>
              </a:rPr>
            </a:br>
            <a:r>
              <a:rPr lang="en-SG" dirty="0">
                <a:solidFill>
                  <a:schemeClr val="tx1"/>
                </a:solidFill>
                <a:effectLst/>
                <a:ea typeface="Calibri" panose="020F0502020204030204" pitchFamily="34" charset="0"/>
                <a:cs typeface="Arial" panose="020B0604020202020204" pitchFamily="34" charset="0"/>
              </a:rPr>
              <a:t>Encapsulation is defined as the wrapping up of data under a single unit. It is the mechanism that binds together code and the data it manipulates. Another way to think about encapsulation is, that it is a protective shield that prevents the data from being accessed by the code outside this shield.</a:t>
            </a:r>
            <a:endParaRPr lang="en-US" dirty="0">
              <a:solidFill>
                <a:schemeClr val="tx1"/>
              </a:solidFill>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4A2C59F3-200E-4556-B3AC-614504F22FDD}"/>
              </a:ext>
            </a:extLst>
          </p:cNvPr>
          <p:cNvPicPr>
            <a:picLocks noChangeAspect="1"/>
          </p:cNvPicPr>
          <p:nvPr/>
        </p:nvPicPr>
        <p:blipFill>
          <a:blip r:embed="rId2"/>
          <a:stretch>
            <a:fillRect/>
          </a:stretch>
        </p:blipFill>
        <p:spPr>
          <a:xfrm>
            <a:off x="971600" y="3025152"/>
            <a:ext cx="2981325" cy="1847850"/>
          </a:xfrm>
          <a:prstGeom prst="rect">
            <a:avLst/>
          </a:prstGeom>
          <a:ln>
            <a:solidFill>
              <a:schemeClr val="tx1"/>
            </a:solidFill>
          </a:ln>
        </p:spPr>
      </p:pic>
      <p:pic>
        <p:nvPicPr>
          <p:cNvPr id="7" name="Picture 6">
            <a:extLst>
              <a:ext uri="{FF2B5EF4-FFF2-40B4-BE49-F238E27FC236}">
                <a16:creationId xmlns:a16="http://schemas.microsoft.com/office/drawing/2014/main" id="{30C53412-6B0F-4B70-9ABF-47A965F72E84}"/>
              </a:ext>
            </a:extLst>
          </p:cNvPr>
          <p:cNvPicPr>
            <a:picLocks noChangeAspect="1"/>
          </p:cNvPicPr>
          <p:nvPr/>
        </p:nvPicPr>
        <p:blipFill rotWithShape="1">
          <a:blip r:embed="rId3"/>
          <a:srcRect l="2015"/>
          <a:stretch/>
        </p:blipFill>
        <p:spPr bwMode="auto">
          <a:xfrm>
            <a:off x="971600" y="4979853"/>
            <a:ext cx="4169410" cy="142811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16589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US" b="1" dirty="0">
                <a:solidFill>
                  <a:schemeClr val="tx1"/>
                </a:solidFill>
              </a:rPr>
              <a:t>Characteristics of Object Oriented Programming Paradigm</a:t>
            </a:r>
          </a:p>
          <a:p>
            <a:pPr marL="800100" lvl="1" indent="-342900">
              <a:buFont typeface="Wingdings" panose="05000000000000000000" pitchFamily="2" charset="2"/>
              <a:buChar char="§"/>
              <a:defRPr/>
            </a:pPr>
            <a:r>
              <a:rPr lang="en-US" b="1" dirty="0">
                <a:solidFill>
                  <a:schemeClr val="tx1"/>
                </a:solidFill>
              </a:rPr>
              <a:t>Polymorphism</a:t>
            </a:r>
            <a:br>
              <a:rPr lang="en-US" b="1" dirty="0">
                <a:solidFill>
                  <a:schemeClr val="tx1"/>
                </a:solidFill>
              </a:rPr>
            </a:br>
            <a:r>
              <a:rPr lang="en-SG" dirty="0">
                <a:solidFill>
                  <a:schemeClr val="tx1"/>
                </a:solidFill>
                <a:effectLst/>
                <a:ea typeface="Calibri" panose="020F0502020204030204" pitchFamily="34" charset="0"/>
                <a:cs typeface="Arial" panose="020B0604020202020204" pitchFamily="34" charset="0"/>
              </a:rPr>
              <a:t>Polymorphism is the ability of an object to take on many forms. The most common use of polymorphism in OOP occurs when a parent class reference is used to refer to a child class object.</a:t>
            </a:r>
            <a:endParaRPr lang="en-US" dirty="0">
              <a:solidFill>
                <a:schemeClr val="tx1"/>
              </a:solidFill>
              <a:effectLst/>
              <a:ea typeface="Calibri" panose="020F050202020403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A2464C7C-C293-48A4-927F-BB9CB6821533}"/>
              </a:ext>
            </a:extLst>
          </p:cNvPr>
          <p:cNvPicPr>
            <a:picLocks noChangeAspect="1"/>
          </p:cNvPicPr>
          <p:nvPr/>
        </p:nvPicPr>
        <p:blipFill>
          <a:blip r:embed="rId2"/>
          <a:stretch>
            <a:fillRect/>
          </a:stretch>
        </p:blipFill>
        <p:spPr>
          <a:xfrm>
            <a:off x="1043608" y="2708920"/>
            <a:ext cx="3171825" cy="3676015"/>
          </a:xfrm>
          <a:prstGeom prst="rect">
            <a:avLst/>
          </a:prstGeom>
          <a:ln>
            <a:solidFill>
              <a:schemeClr val="tx1"/>
            </a:solidFill>
          </a:ln>
        </p:spPr>
      </p:pic>
    </p:spTree>
    <p:extLst>
      <p:ext uri="{BB962C8B-B14F-4D97-AF65-F5344CB8AC3E}">
        <p14:creationId xmlns:p14="http://schemas.microsoft.com/office/powerpoint/2010/main" val="1895819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US" b="1" dirty="0">
                <a:solidFill>
                  <a:schemeClr val="tx1"/>
                </a:solidFill>
              </a:rPr>
              <a:t>Characteristics of Object Oriented Programming Paradigm</a:t>
            </a:r>
            <a:endParaRPr lang="en-US" dirty="0">
              <a:solidFill>
                <a:schemeClr val="tx1"/>
              </a:solidFill>
            </a:endParaRPr>
          </a:p>
          <a:p>
            <a:pPr marL="800100" lvl="1" indent="-342900">
              <a:buFont typeface="Wingdings" panose="05000000000000000000" pitchFamily="2" charset="2"/>
              <a:buChar char="§"/>
              <a:defRPr/>
            </a:pPr>
            <a:r>
              <a:rPr lang="en-US" b="1" dirty="0">
                <a:solidFill>
                  <a:schemeClr val="tx1"/>
                </a:solidFill>
              </a:rPr>
              <a:t>Constructor</a:t>
            </a:r>
            <a:br>
              <a:rPr lang="en-US" b="1" dirty="0">
                <a:solidFill>
                  <a:schemeClr val="tx1"/>
                </a:solidFill>
              </a:rPr>
            </a:br>
            <a:r>
              <a:rPr lang="en-SG" dirty="0">
                <a:solidFill>
                  <a:schemeClr val="tx1"/>
                </a:solidFill>
                <a:effectLst/>
                <a:ea typeface="Calibri" panose="020F0502020204030204" pitchFamily="34" charset="0"/>
                <a:cs typeface="Arial" panose="020B0604020202020204" pitchFamily="34" charset="0"/>
              </a:rPr>
              <a:t>Constructors in Java is a terminology been used to construct something in our programs. A constructor in Java is a special method that is used to initialize objects. The constructor is called when an object of a class is created. It can be used to set initial values for object attributes.</a:t>
            </a:r>
            <a:endParaRPr lang="en-US" dirty="0">
              <a:solidFill>
                <a:schemeClr val="tx1"/>
              </a:solidFill>
              <a:effectLst/>
              <a:ea typeface="Calibri" panose="020F050202020403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F9BD72AC-8CA3-4A51-B26C-822D63F3EDD5}"/>
              </a:ext>
            </a:extLst>
          </p:cNvPr>
          <p:cNvPicPr>
            <a:picLocks noChangeAspect="1"/>
          </p:cNvPicPr>
          <p:nvPr/>
        </p:nvPicPr>
        <p:blipFill>
          <a:blip r:embed="rId2"/>
          <a:stretch>
            <a:fillRect/>
          </a:stretch>
        </p:blipFill>
        <p:spPr>
          <a:xfrm>
            <a:off x="971600" y="3124156"/>
            <a:ext cx="5273040" cy="2562225"/>
          </a:xfrm>
          <a:prstGeom prst="rect">
            <a:avLst/>
          </a:prstGeom>
          <a:ln>
            <a:solidFill>
              <a:schemeClr val="tx1"/>
            </a:solidFill>
          </a:ln>
        </p:spPr>
      </p:pic>
    </p:spTree>
    <p:extLst>
      <p:ext uri="{BB962C8B-B14F-4D97-AF65-F5344CB8AC3E}">
        <p14:creationId xmlns:p14="http://schemas.microsoft.com/office/powerpoint/2010/main" val="1332230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US" b="1" dirty="0">
                <a:solidFill>
                  <a:schemeClr val="tx1"/>
                </a:solidFill>
              </a:rPr>
              <a:t>Characteristics of Object Oriented Programming Paradigm</a:t>
            </a:r>
            <a:endParaRPr lang="en-US" dirty="0">
              <a:solidFill>
                <a:schemeClr val="tx1"/>
              </a:solidFill>
            </a:endParaRPr>
          </a:p>
          <a:p>
            <a:pPr marL="800100" lvl="1" indent="-342900">
              <a:buFont typeface="Wingdings" panose="05000000000000000000" pitchFamily="2" charset="2"/>
              <a:buChar char="§"/>
              <a:defRPr/>
            </a:pPr>
            <a:r>
              <a:rPr lang="en-US" b="1" dirty="0">
                <a:solidFill>
                  <a:schemeClr val="tx1"/>
                </a:solidFill>
              </a:rPr>
              <a:t>Abstraction</a:t>
            </a:r>
            <a:br>
              <a:rPr lang="en-US" b="1" dirty="0">
                <a:solidFill>
                  <a:schemeClr val="tx1"/>
                </a:solidFill>
              </a:rPr>
            </a:br>
            <a:r>
              <a:rPr lang="en-SG" dirty="0">
                <a:solidFill>
                  <a:schemeClr val="tx1"/>
                </a:solidFill>
                <a:effectLst/>
                <a:ea typeface="Calibri" panose="020F0502020204030204" pitchFamily="34" charset="0"/>
                <a:cs typeface="Arial" panose="020B0604020202020204" pitchFamily="34" charset="0"/>
              </a:rPr>
              <a:t>Abstraction is a process of hiding the implementation details and showing only functionality to the user. Another way, it shows only essential things to the user and hides the internal details.</a:t>
            </a: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F66FA488-E2AD-4174-AB7D-76CD4120EBDC}"/>
              </a:ext>
            </a:extLst>
          </p:cNvPr>
          <p:cNvPicPr>
            <a:picLocks noChangeAspect="1"/>
          </p:cNvPicPr>
          <p:nvPr/>
        </p:nvPicPr>
        <p:blipFill>
          <a:blip r:embed="rId2"/>
          <a:stretch>
            <a:fillRect/>
          </a:stretch>
        </p:blipFill>
        <p:spPr>
          <a:xfrm>
            <a:off x="1043608" y="2780928"/>
            <a:ext cx="2703957" cy="3546193"/>
          </a:xfrm>
          <a:prstGeom prst="rect">
            <a:avLst/>
          </a:prstGeom>
          <a:ln>
            <a:solidFill>
              <a:schemeClr val="tx1"/>
            </a:solidFill>
          </a:ln>
        </p:spPr>
      </p:pic>
    </p:spTree>
    <p:extLst>
      <p:ext uri="{BB962C8B-B14F-4D97-AF65-F5344CB8AC3E}">
        <p14:creationId xmlns:p14="http://schemas.microsoft.com/office/powerpoint/2010/main" val="1687838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OO Paradigm</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buFont typeface="Wingdings" panose="05000000000000000000" pitchFamily="2" charset="2"/>
              <a:buChar char="q"/>
              <a:defRPr/>
            </a:pPr>
            <a:r>
              <a:rPr lang="en-US" b="1" dirty="0">
                <a:solidFill>
                  <a:schemeClr val="tx1"/>
                </a:solidFill>
              </a:rPr>
              <a:t>Characteristics of Object Oriented Programming Paradigm</a:t>
            </a:r>
            <a:endParaRPr lang="en-US" dirty="0">
              <a:solidFill>
                <a:schemeClr val="tx1"/>
              </a:solidFill>
            </a:endParaRPr>
          </a:p>
          <a:p>
            <a:pPr marL="800100" lvl="1" indent="-342900">
              <a:buFont typeface="Wingdings" panose="05000000000000000000" pitchFamily="2" charset="2"/>
              <a:buChar char="§"/>
              <a:defRPr/>
            </a:pPr>
            <a:r>
              <a:rPr lang="en-US" b="1" dirty="0">
                <a:solidFill>
                  <a:schemeClr val="tx1"/>
                </a:solidFill>
              </a:rPr>
              <a:t>Interface</a:t>
            </a:r>
            <a:br>
              <a:rPr lang="en-US" b="1" dirty="0">
                <a:solidFill>
                  <a:schemeClr val="tx1"/>
                </a:solidFill>
              </a:rPr>
            </a:br>
            <a:r>
              <a:rPr lang="en-SG" dirty="0">
                <a:solidFill>
                  <a:schemeClr val="tx1"/>
                </a:solidFill>
                <a:effectLst/>
                <a:ea typeface="Calibri" panose="020F0502020204030204" pitchFamily="34" charset="0"/>
                <a:cs typeface="Arial" panose="020B0604020202020204" pitchFamily="34" charset="0"/>
              </a:rPr>
              <a:t>A totally abstract class is what an interface is. It consists of several abstract techniques (methods without a body). In Java, an interface is created with the interface keyword.</a:t>
            </a:r>
            <a:endParaRPr lang="en-US" dirty="0">
              <a:solidFill>
                <a:schemeClr val="tx1"/>
              </a:solidFill>
              <a:effectLst/>
              <a:ea typeface="Calibri" panose="020F050202020403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741EAFE3-EF47-4B87-8A57-1A8B3DB1255E}"/>
              </a:ext>
            </a:extLst>
          </p:cNvPr>
          <p:cNvPicPr>
            <a:picLocks noChangeAspect="1"/>
          </p:cNvPicPr>
          <p:nvPr/>
        </p:nvPicPr>
        <p:blipFill>
          <a:blip r:embed="rId2"/>
          <a:stretch>
            <a:fillRect/>
          </a:stretch>
        </p:blipFill>
        <p:spPr>
          <a:xfrm>
            <a:off x="1026426" y="2706513"/>
            <a:ext cx="3209925" cy="3150235"/>
          </a:xfrm>
          <a:prstGeom prst="rect">
            <a:avLst/>
          </a:prstGeom>
          <a:ln>
            <a:solidFill>
              <a:schemeClr val="tx1"/>
            </a:solidFill>
          </a:ln>
        </p:spPr>
      </p:pic>
    </p:spTree>
    <p:extLst>
      <p:ext uri="{BB962C8B-B14F-4D97-AF65-F5344CB8AC3E}">
        <p14:creationId xmlns:p14="http://schemas.microsoft.com/office/powerpoint/2010/main" val="3160111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e7cfa4c9c9d99588569e4929a391d755d23d3c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88647A0A518049BF4ABFF3F6413FD5" ma:contentTypeVersion="11" ma:contentTypeDescription="Create a new document." ma:contentTypeScope="" ma:versionID="fc9aad498a84da8caa12175c86474230">
  <xsd:schema xmlns:xsd="http://www.w3.org/2001/XMLSchema" xmlns:xs="http://www.w3.org/2001/XMLSchema" xmlns:p="http://schemas.microsoft.com/office/2006/metadata/properties" xmlns:ns2="cb49ea42-c776-4921-925a-6f2d18d3f7cb" xmlns:ns3="7fb2fad2-2bec-4404-ace4-eb291a679560" targetNamespace="http://schemas.microsoft.com/office/2006/metadata/properties" ma:root="true" ma:fieldsID="ec9b53d574ec38522432e6bd3e0dd0bb" ns2:_="" ns3:_="">
    <xsd:import namespace="cb49ea42-c776-4921-925a-6f2d18d3f7cb"/>
    <xsd:import namespace="7fb2fad2-2bec-4404-ace4-eb291a67956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49ea42-c776-4921-925a-6f2d18d3f7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0bf0ac1-f138-411d-9df9-4081be4fdb8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b2fad2-2bec-4404-ace4-eb291a67956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42a1239-6e5d-4b86-a148-387fd8a67a23}" ma:internalName="TaxCatchAll" ma:showField="CatchAllData" ma:web="7fb2fad2-2bec-4404-ace4-eb291a67956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fb2fad2-2bec-4404-ace4-eb291a679560" xsi:nil="true"/>
    <lcf76f155ced4ddcb4097134ff3c332f xmlns="cb49ea42-c776-4921-925a-6f2d18d3f7c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7239491-D4B3-4D5C-A4E7-98B47D1991C4}">
  <ds:schemaRefs>
    <ds:schemaRef ds:uri="http://schemas.microsoft.com/sharepoint/v3/contenttype/forms"/>
  </ds:schemaRefs>
</ds:datastoreItem>
</file>

<file path=customXml/itemProps2.xml><?xml version="1.0" encoding="utf-8"?>
<ds:datastoreItem xmlns:ds="http://schemas.openxmlformats.org/officeDocument/2006/customXml" ds:itemID="{73BDBA74-FABF-4E2C-B9DA-0916F61C35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49ea42-c776-4921-925a-6f2d18d3f7cb"/>
    <ds:schemaRef ds:uri="7fb2fad2-2bec-4404-ace4-eb291a6795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F3EE97-662C-45BD-AEBD-57BE7DC9224B}">
  <ds:schemaRefs>
    <ds:schemaRef ds:uri="http://purl.org/dc/elements/1.1/"/>
    <ds:schemaRef ds:uri="http://purl.org/dc/dcmitype/"/>
    <ds:schemaRef ds:uri="http://schemas.microsoft.com/office/2006/documentManagement/types"/>
    <ds:schemaRef ds:uri="http://www.w3.org/XML/1998/namespace"/>
    <ds:schemaRef ds:uri="http://schemas.microsoft.com/office/infopath/2007/PartnerControls"/>
    <ds:schemaRef ds:uri="http://purl.org/dc/terms/"/>
    <ds:schemaRef ds:uri="http://schemas.openxmlformats.org/package/2006/metadata/core-properties"/>
    <ds:schemaRef ds:uri="http://schemas.microsoft.com/office/2006/metadata/properties"/>
    <ds:schemaRef ds:uri="4653679c-027a-42da-84e0-ee3db271a3d7"/>
    <ds:schemaRef ds:uri="4c0b7963-821a-4ef3-8656-26f44fbc441f"/>
    <ds:schemaRef ds:uri="7fb2fad2-2bec-4404-ace4-eb291a679560"/>
    <ds:schemaRef ds:uri="cb49ea42-c776-4921-925a-6f2d18d3f7cb"/>
  </ds:schemaRefs>
</ds:datastoreItem>
</file>

<file path=docProps/app.xml><?xml version="1.0" encoding="utf-8"?>
<Properties xmlns="http://schemas.openxmlformats.org/officeDocument/2006/extended-properties" xmlns:vt="http://schemas.openxmlformats.org/officeDocument/2006/docPropsVTypes">
  <TotalTime>45610</TotalTime>
  <Words>1549</Words>
  <Application>Microsoft Office PowerPoint</Application>
  <PresentationFormat>On-screen Show (4:3)</PresentationFormat>
  <Paragraphs>133</Paragraphs>
  <Slides>22</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Calibri</vt:lpstr>
      <vt:lpstr>Courier New</vt:lpstr>
      <vt:lpstr>Nunito Sans</vt:lpstr>
      <vt:lpstr>Open Sans</vt:lpstr>
      <vt:lpstr>Symbol</vt:lpstr>
      <vt:lpstr>Wingdings</vt:lpstr>
      <vt:lpstr>Office Theme</vt:lpstr>
      <vt:lpstr>1_Office Theme</vt:lpstr>
      <vt:lpstr>2_Office Theme</vt:lpstr>
      <vt:lpstr>Advanced Programming</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gyoghantara@gmail.com</cp:lastModifiedBy>
  <cp:revision>1720</cp:revision>
  <cp:lastPrinted>2015-07-27T02:04:21Z</cp:lastPrinted>
  <dcterms:created xsi:type="dcterms:W3CDTF">2012-01-26T10:45:43Z</dcterms:created>
  <dcterms:modified xsi:type="dcterms:W3CDTF">2022-11-16T04:38:59Z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0x0101008C88647A0A518049BF4ABFF3F6413FD5</vt:lpwstr>
  </property>
  <property fmtid="{D5CDD505-2E9C-101B-9397-08002B2CF9AE}" pid="3" name="NXPowerLiteLastOptimized">
    <vt:lpwstr>1356391</vt:lpwstr>
  </property>
  <property fmtid="{D5CDD505-2E9C-101B-9397-08002B2CF9AE}" pid="4" name="NXPowerLiteSettings">
    <vt:lpwstr>C7000400038000</vt:lpwstr>
  </property>
  <property fmtid="{D5CDD505-2E9C-101B-9397-08002B2CF9AE}" pid="5" name="NXPowerLiteVersion">
    <vt:lpwstr>S9.0.1</vt:lpwstr>
  </property>
  <property fmtid="{D5CDD505-2E9C-101B-9397-08002B2CF9AE}" pid="6" name="MediaServiceImageTags">
    <vt:lpwstr/>
  </property>
</Properties>
</file>